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  <p:sldMasterId id="2147483655" r:id="rId5"/>
    <p:sldMasterId id="2147483672" r:id="rId6"/>
  </p:sldMasterIdLst>
  <p:notesMasterIdLst>
    <p:notesMasterId r:id="rId26"/>
  </p:notesMasterIdLst>
  <p:handoutMasterIdLst>
    <p:handoutMasterId r:id="rId27"/>
  </p:handoutMasterIdLst>
  <p:sldIdLst>
    <p:sldId id="310" r:id="rId7"/>
    <p:sldId id="256" r:id="rId8"/>
    <p:sldId id="266" r:id="rId9"/>
    <p:sldId id="282" r:id="rId10"/>
    <p:sldId id="273" r:id="rId11"/>
    <p:sldId id="283" r:id="rId12"/>
    <p:sldId id="293" r:id="rId13"/>
    <p:sldId id="294" r:id="rId14"/>
    <p:sldId id="317" r:id="rId15"/>
    <p:sldId id="287" r:id="rId16"/>
    <p:sldId id="309" r:id="rId17"/>
    <p:sldId id="321" r:id="rId18"/>
    <p:sldId id="318" r:id="rId19"/>
    <p:sldId id="298" r:id="rId20"/>
    <p:sldId id="305" r:id="rId21"/>
    <p:sldId id="300" r:id="rId22"/>
    <p:sldId id="319" r:id="rId23"/>
    <p:sldId id="279" r:id="rId24"/>
    <p:sldId id="315" r:id="rId25"/>
  </p:sldIdLst>
  <p:sldSz cx="9144000" cy="5143500" type="screen16x9"/>
  <p:notesSz cx="6858000" cy="9144000"/>
  <p:custShowLst>
    <p:custShow name="Custom Show 1" id="0">
      <p:sldLst>
        <p:sld r:id="rId17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AA29BE-5F75-BD44-9FA7-05261FA59136}">
          <p14:sldIdLst>
            <p14:sldId id="310"/>
            <p14:sldId id="256"/>
            <p14:sldId id="266"/>
            <p14:sldId id="282"/>
            <p14:sldId id="273"/>
            <p14:sldId id="283"/>
            <p14:sldId id="293"/>
            <p14:sldId id="294"/>
            <p14:sldId id="317"/>
            <p14:sldId id="287"/>
            <p14:sldId id="309"/>
            <p14:sldId id="321"/>
            <p14:sldId id="318"/>
            <p14:sldId id="298"/>
            <p14:sldId id="305"/>
            <p14:sldId id="300"/>
            <p14:sldId id="319"/>
            <p14:sldId id="279"/>
            <p14:sldId id="315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orient="horz" pos="485">
          <p15:clr>
            <a:srgbClr val="A4A3A4"/>
          </p15:clr>
        </p15:guide>
        <p15:guide id="3" orient="horz" pos="720">
          <p15:clr>
            <a:srgbClr val="A4A3A4"/>
          </p15:clr>
        </p15:guide>
        <p15:guide id="4" orient="horz" pos="2664">
          <p15:clr>
            <a:srgbClr val="A4A3A4"/>
          </p15:clr>
        </p15:guide>
        <p15:guide id="5" pos="2880">
          <p15:clr>
            <a:srgbClr val="A4A3A4"/>
          </p15:clr>
        </p15:guide>
        <p15:guide id="6" pos="350">
          <p15:clr>
            <a:srgbClr val="A4A3A4"/>
          </p15:clr>
        </p15:guide>
        <p15:guide id="7" pos="5472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0AC"/>
    <a:srgbClr val="8B0016"/>
    <a:srgbClr val="A10018"/>
    <a:srgbClr val="A10133"/>
    <a:srgbClr val="5C3C5F"/>
    <a:srgbClr val="7A637F"/>
    <a:srgbClr val="8A6E8F"/>
    <a:srgbClr val="5D0F00"/>
    <a:srgbClr val="A15679"/>
    <a:srgbClr val="FF93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30" autoAdjust="0"/>
    <p:restoredTop sz="73179" autoAdjust="0"/>
  </p:normalViewPr>
  <p:slideViewPr>
    <p:cSldViewPr>
      <p:cViewPr varScale="1">
        <p:scale>
          <a:sx n="71" d="100"/>
          <a:sy n="71" d="100"/>
        </p:scale>
        <p:origin x="-1200" y="-90"/>
      </p:cViewPr>
      <p:guideLst>
        <p:guide orient="horz" pos="1620"/>
        <p:guide orient="horz" pos="485"/>
        <p:guide orient="horz" pos="720"/>
        <p:guide orient="horz" pos="2664"/>
        <p:guide pos="2880"/>
        <p:guide pos="350"/>
        <p:guide pos="54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>
      <p:cViewPr varScale="1">
        <p:scale>
          <a:sx n="118" d="100"/>
          <a:sy n="118" d="100"/>
        </p:scale>
        <p:origin x="-3296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C6EDF3-4F77-4AB1-BD81-33140AB84748}" type="datetimeFigureOut">
              <a:rPr lang="en-US" smtClean="0"/>
              <a:pPr/>
              <a:t>6/9/2014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C958A-AE1C-494D-BD5D-1C25C45BF69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7159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D54302-F701-4490-B84C-E6820303743A}" type="datetimeFigureOut">
              <a:rPr lang="en-US" smtClean="0"/>
              <a:pPr/>
              <a:t>6/9/2014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6D1C28-6F01-4D5F-BB6C-E9CB21207C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8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Today I am going to show you how to integrate your ALM systems to make your life easier and better serve your users. Netter integration means better collaboration and more productivity. And – it makes your life easier!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7662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 smtClean="0"/>
              <a:t>1. Everyone uses the</a:t>
            </a:r>
            <a:r>
              <a:rPr lang="en-US" i="0" baseline="0" dirty="0" smtClean="0"/>
              <a:t> </a:t>
            </a:r>
            <a:r>
              <a:rPr lang="en-US" i="0" dirty="0" smtClean="0"/>
              <a:t>systems they know</a:t>
            </a:r>
          </a:p>
          <a:p>
            <a:r>
              <a:rPr lang="en-US" dirty="0" smtClean="0"/>
              <a:t>2. Visual interface.</a:t>
            </a:r>
            <a:r>
              <a:rPr lang="en-US" baseline="0" dirty="0" smtClean="0"/>
              <a:t> </a:t>
            </a:r>
            <a:r>
              <a:rPr lang="en-US" dirty="0" smtClean="0"/>
              <a:t>Easy to configure. Easy to administer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3. Well defined permissions. Built-in User management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4. Flexible scheduling option. View all schedules visually. Scheduling</a:t>
            </a:r>
            <a:r>
              <a:rPr lang="en-US" baseline="0" dirty="0" smtClean="0"/>
              <a:t> options are Minutes, Hourly, Daily, Weekly, Monthly </a:t>
            </a:r>
            <a:r>
              <a:rPr lang="en-US" baseline="0" dirty="0" err="1" smtClean="0"/>
              <a:t>etc</a:t>
            </a: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5. Alarms - ALM outage,</a:t>
            </a:r>
            <a:r>
              <a:rPr lang="en-US" baseline="0" dirty="0" smtClean="0"/>
              <a:t> Sync Failures, DB outage. </a:t>
            </a:r>
            <a:r>
              <a:rPr lang="en-US" dirty="0" smtClean="0"/>
              <a:t>Comprehensive</a:t>
            </a:r>
            <a:r>
              <a:rPr lang="en-US" baseline="0" dirty="0" smtClean="0"/>
              <a:t> dashboard - </a:t>
            </a:r>
            <a:r>
              <a:rPr lang="en-US" dirty="0" smtClean="0"/>
              <a:t>Real-time activity logs, Sync statistics,</a:t>
            </a:r>
            <a:r>
              <a:rPr lang="en-US" baseline="0" dirty="0" smtClean="0"/>
              <a:t> failures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i="0" dirty="0" smtClean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048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6214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At Go2Group, we have</a:t>
            </a:r>
            <a:r>
              <a:rPr lang="en-US" baseline="0" dirty="0" smtClean="0"/>
              <a:t> tons of experience with complex systems — and they make people crazy!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Well, it makes us crazy, too! That’s why we developed </a:t>
            </a:r>
            <a:r>
              <a:rPr lang="en-US" baseline="0" dirty="0" err="1" smtClean="0"/>
              <a:t>ConnectALL</a:t>
            </a:r>
            <a:r>
              <a:rPr lang="en-US" baseline="0" dirty="0" smtClean="0"/>
              <a:t>, which is all about making complex ALM systems work together. With </a:t>
            </a:r>
            <a:r>
              <a:rPr lang="en-US" baseline="0" dirty="0" err="1" smtClean="0"/>
              <a:t>ConnectALL</a:t>
            </a:r>
            <a:r>
              <a:rPr lang="en-US" baseline="0" dirty="0" smtClean="0"/>
              <a:t>, your software teams become more productive and more collaborative. And it’s simple for you, simple for your users.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1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Thank you!</a:t>
            </a:r>
            <a:r>
              <a:rPr lang="en-US" baseline="0" dirty="0" smtClean="0"/>
              <a:t> If you have questions, please contact us.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50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 a little about Go2Group. We’re experts</a:t>
            </a:r>
            <a:r>
              <a:rPr lang="en-US" baseline="0" dirty="0" smtClean="0"/>
              <a:t> in all flavors of application lifecycle management (ALM). Founded in 2002, we have offices and customers worldwide. For government buyers, we’re on the GSA schedule.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72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provide expert services for all the major ALM providers and are certified experts.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72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We’ve implemented software productivity systems for hundreds of clients in all industries,</a:t>
            </a:r>
            <a:r>
              <a:rPr lang="en-US" baseline="0" dirty="0" smtClean="0"/>
              <a:t> worldwide.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232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 systems</a:t>
            </a:r>
            <a:r>
              <a:rPr lang="en-US" baseline="0" dirty="0" smtClean="0"/>
              <a:t> start simple. But different teams have different needs. </a:t>
            </a:r>
            <a:r>
              <a:rPr lang="en-US" dirty="0" smtClean="0"/>
              <a:t>Are your workgroups</a:t>
            </a:r>
            <a:r>
              <a:rPr lang="en-US" baseline="0" dirty="0" smtClean="0"/>
              <a:t> and departments all using one ALM system? Probably not. Different teams in test, sales and support, R&amp;D, and elsewhere have adopted different systems.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84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Because ALM systems don't talk to each other</a:t>
            </a:r>
            <a:r>
              <a:rPr lang="en-US" baseline="0" dirty="0" smtClean="0"/>
              <a:t> or share data,</a:t>
            </a:r>
            <a:r>
              <a:rPr lang="en-US" dirty="0" smtClean="0"/>
              <a:t> users can’t see or change items</a:t>
            </a:r>
            <a:r>
              <a:rPr lang="en-US" baseline="0" dirty="0" smtClean="0"/>
              <a:t> in systems they don't use. Some users are forced to access multiple systems over and over again. Users will copy and paste items between 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68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ConnectALL</a:t>
            </a:r>
            <a:r>
              <a:rPr lang="en-US" dirty="0" smtClean="0"/>
              <a:t> removes the barriers by synchronizing</a:t>
            </a:r>
            <a:r>
              <a:rPr lang="en-US" baseline="0" dirty="0" smtClean="0"/>
              <a:t> data between systems. Each user sees all the tasks and projects in the system that’s best for that user! </a:t>
            </a:r>
            <a:r>
              <a:rPr lang="en-US" baseline="0" dirty="0" err="1" smtClean="0"/>
              <a:t>ConnectALL</a:t>
            </a:r>
            <a:r>
              <a:rPr lang="en-US" baseline="0" dirty="0" smtClean="0"/>
              <a:t> connects them all!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68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By</a:t>
            </a:r>
            <a:r>
              <a:rPr lang="en-US" baseline="0" dirty="0" smtClean="0"/>
              <a:t> unifying your systems, your teams become more productive. And it’s easy! Without replacing </a:t>
            </a:r>
            <a:r>
              <a:rPr lang="en-US" baseline="0" dirty="0" err="1" smtClean="0"/>
              <a:t>ANYthing</a:t>
            </a:r>
            <a:r>
              <a:rPr lang="en-US" baseline="0" dirty="0" smtClean="0"/>
              <a:t>, your systems are federated, your teams are collaborating, and your processes become one!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011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</a:t>
            </a:r>
            <a:r>
              <a:rPr lang="en-US" dirty="0" err="1" smtClean="0"/>
              <a:t>ConnectALL</a:t>
            </a:r>
            <a:r>
              <a:rPr lang="en-US" dirty="0" smtClean="0"/>
              <a:t>, the walls come</a:t>
            </a:r>
            <a:r>
              <a:rPr lang="en-US" baseline="0" dirty="0" smtClean="0"/>
              <a:t> down! Projects, tasks, and results in one system are visible to everyone who needs to see them.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D1C28-6F01-4D5F-BB6C-E9CB21207C68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289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59636"/>
            <a:ext cx="7620000" cy="1028700"/>
          </a:xfrm>
        </p:spPr>
        <p:txBody>
          <a:bodyPr>
            <a:noAutofit/>
          </a:bodyPr>
          <a:lstStyle>
            <a:lvl1pPr>
              <a:defRPr sz="3600">
                <a:solidFill>
                  <a:srgbClr val="A1013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743200"/>
            <a:ext cx="7620000" cy="1314450"/>
          </a:xfrm>
        </p:spPr>
        <p:txBody>
          <a:bodyPr>
            <a:noAutofit/>
          </a:bodyPr>
          <a:lstStyle>
            <a:lvl1pPr marL="0" indent="0" algn="l">
              <a:spcBef>
                <a:spcPts val="60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31" name="Picture 10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8440" y="342900"/>
            <a:ext cx="173736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P_Blue_RGB_150_SM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920" y="4535424"/>
            <a:ext cx="365760" cy="36576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329184" y="4758803"/>
            <a:ext cx="8012545" cy="22860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defTabSz="457200">
              <a:defRPr/>
            </a:pPr>
            <a:r>
              <a:rPr lang="en-US" sz="700" dirty="0" smtClean="0">
                <a:solidFill>
                  <a:srgbClr val="87898B"/>
                </a:solidFill>
                <a:cs typeface="HP Simplified"/>
              </a:rPr>
              <a:t>© Copyright 2013 Hewlett-Packard Development Company, L.P.  The information contained herein is subject to change without notice.</a:t>
            </a:r>
          </a:p>
        </p:txBody>
      </p:sp>
    </p:spTree>
    <p:extLst>
      <p:ext uri="{BB962C8B-B14F-4D97-AF65-F5344CB8AC3E}">
        <p14:creationId xmlns:p14="http://schemas.microsoft.com/office/powerpoint/2010/main" val="36782984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HP Simplified" pitchFamily="34" charset="0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329184" y="4758803"/>
            <a:ext cx="8012545" cy="22860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defTabSz="457200">
              <a:defRPr/>
            </a:pPr>
            <a:r>
              <a:rPr lang="en-US" sz="700" dirty="0" smtClean="0">
                <a:solidFill>
                  <a:prstClr val="white"/>
                </a:solidFill>
                <a:cs typeface="HP Simplified"/>
              </a:rPr>
              <a:t>© Copyright 2013 Hewlett-Packard Development Company, L.P.  The information contained herein is subject to change without notice.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146511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575037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8117904" cy="3219768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8750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23208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73038" indent="-173038">
              <a:buFont typeface="HP Simplified" pitchFamily="34" charset="0"/>
              <a:buChar char="•"/>
              <a:defRPr sz="1400" b="0">
                <a:solidFill>
                  <a:srgbClr val="000000"/>
                </a:solidFill>
              </a:defRPr>
            </a:lvl1pPr>
            <a:lvl2pPr marL="346075" indent="-173038">
              <a:buSzPct val="80000"/>
              <a:buFont typeface="HP Simplified"/>
              <a:buChar char="−"/>
              <a:tabLst/>
              <a:defRPr sz="1400">
                <a:solidFill>
                  <a:srgbClr val="000000"/>
                </a:solidFill>
              </a:defRPr>
            </a:lvl2pPr>
            <a:lvl3pPr marL="515938" indent="-169863">
              <a:tabLst/>
              <a:defRPr sz="1400">
                <a:solidFill>
                  <a:srgbClr val="000000"/>
                </a:solidFill>
              </a:defRPr>
            </a:lvl3pPr>
            <a:lvl4pPr marL="693738" indent="-180975">
              <a:defRPr sz="1400">
                <a:solidFill>
                  <a:srgbClr val="000000"/>
                </a:solidFill>
              </a:defRPr>
            </a:lvl4pPr>
            <a:lvl5pPr marL="838200" indent="-150813">
              <a:tabLst/>
              <a:defRPr sz="14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6894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ith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9184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8720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2870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9184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8720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314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-page tex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8721"/>
            <a:ext cx="3878263" cy="3219794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51534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8720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83607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A1013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4962525"/>
            <a:ext cx="4160520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4962525"/>
            <a:ext cx="201168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EACE057-E4C6-4791-8941-0A7AD2CA89F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8720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8720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8720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1888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8720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8720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8720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41401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ue title slide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iscon\Desktop\text_bg1_v3.jpg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6211" y="0"/>
            <a:ext cx="9158200" cy="51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9151988" cy="5143500"/>
          </a:xfrm>
          <a:prstGeom prst="rect">
            <a:avLst/>
          </a:prstGeom>
          <a:solidFill>
            <a:schemeClr val="accent1"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362" tIns="45681" rIns="91362" bIns="45681" anchor="ctr"/>
          <a:lstStyle/>
          <a:p>
            <a:pPr algn="ctr" defTabSz="81527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prstClr val="white"/>
                </a:solidFill>
              </a:rPr>
              <a:t>  </a:t>
            </a:r>
          </a:p>
        </p:txBody>
      </p:sp>
      <p:pic>
        <p:nvPicPr>
          <p:cNvPr id="4" name="Picture 3" descr="Disc2014_ent_tg_Wht_RGB.ai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8440" y="1150937"/>
            <a:ext cx="7225291" cy="256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534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2" name="Picture 1" descr="HP_Blue_RGB_150_L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440" y="365760"/>
            <a:ext cx="1883664" cy="1883664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329184" y="4758803"/>
            <a:ext cx="8012545" cy="22860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defTabSz="457200">
              <a:defRPr/>
            </a:pPr>
            <a:r>
              <a:rPr lang="en-US" sz="700" dirty="0" smtClean="0">
                <a:solidFill>
                  <a:srgbClr val="87898B"/>
                </a:solidFill>
                <a:cs typeface="HP Simplified"/>
              </a:rPr>
              <a:t>© Copyright 2013 Hewlett-Packard Development Company, L.P.  The information contained herein is subject to change without notice.</a:t>
            </a:r>
          </a:p>
        </p:txBody>
      </p:sp>
    </p:spTree>
    <p:extLst>
      <p:ext uri="{BB962C8B-B14F-4D97-AF65-F5344CB8AC3E}">
        <p14:creationId xmlns:p14="http://schemas.microsoft.com/office/powerpoint/2010/main" val="106889095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2" name="Picture 1" descr="HP_White_RGB_150_L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440" y="365760"/>
            <a:ext cx="1883664" cy="1883664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329184" y="4758803"/>
            <a:ext cx="8012545" cy="22860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 smtClean="0">
                <a:solidFill>
                  <a:schemeClr val="bg1"/>
                </a:solidFill>
                <a:latin typeface="+mn-lt"/>
                <a:cs typeface="HP Simplified"/>
              </a:rPr>
              <a:t>© Copyright 2014 Hewlett-Packard Development Company, L.P. </a:t>
            </a:r>
            <a:r>
              <a:rPr lang="en-US" sz="700" b="0" i="0" baseline="0" dirty="0" smtClean="0">
                <a:solidFill>
                  <a:schemeClr val="bg1"/>
                </a:solidFill>
                <a:latin typeface="+mn-lt"/>
                <a:cs typeface="HP Simplified"/>
              </a:rPr>
              <a:t> </a:t>
            </a:r>
            <a:r>
              <a:rPr lang="en-US" sz="700" b="0" i="0" dirty="0" smtClean="0">
                <a:solidFill>
                  <a:schemeClr val="bg1"/>
                </a:solidFill>
                <a:latin typeface="+mn-lt"/>
                <a:cs typeface="HP Simplified"/>
              </a:rPr>
              <a:t>The information contained herein is subject to change without notice.</a:t>
            </a:r>
          </a:p>
        </p:txBody>
      </p:sp>
    </p:spTree>
    <p:extLst>
      <p:ext uri="{BB962C8B-B14F-4D97-AF65-F5344CB8AC3E}">
        <p14:creationId xmlns:p14="http://schemas.microsoft.com/office/powerpoint/2010/main" val="280308978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cover 20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miscon\Desktop\text_bg1_v3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9" t="231" r="35083" b="25478"/>
          <a:stretch/>
        </p:blipFill>
        <p:spPr bwMode="auto">
          <a:xfrm>
            <a:off x="-6211" y="0"/>
            <a:ext cx="9158200" cy="51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51988" cy="5143500"/>
          </a:xfrm>
          <a:prstGeom prst="rect">
            <a:avLst/>
          </a:prstGeom>
          <a:solidFill>
            <a:schemeClr val="accent1"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362" tIns="45681" rIns="91362" bIns="45681" anchor="ctr"/>
          <a:lstStyle/>
          <a:p>
            <a:pPr algn="ctr" defTabSz="81527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prstClr val="white"/>
                </a:solidFill>
              </a:rPr>
              <a:t>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85" y="1544007"/>
            <a:ext cx="6736664" cy="251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6676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P_Blue_RGB_150_SM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920" y="4535424"/>
            <a:ext cx="365760" cy="36576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329184" y="4758803"/>
            <a:ext cx="8012545" cy="22860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defTabSz="457200">
              <a:defRPr/>
            </a:pPr>
            <a:r>
              <a:rPr lang="en-US" sz="700" dirty="0" smtClean="0">
                <a:solidFill>
                  <a:srgbClr val="87898B"/>
                </a:solidFill>
                <a:cs typeface="HP Simplified"/>
              </a:rPr>
              <a:t>© Copyright 2013 Hewlett-Packard Development Company, L.P.  The information contained herein is subject to change without notice.</a:t>
            </a:r>
          </a:p>
        </p:txBody>
      </p:sp>
    </p:spTree>
    <p:extLst>
      <p:ext uri="{BB962C8B-B14F-4D97-AF65-F5344CB8AC3E}">
        <p14:creationId xmlns:p14="http://schemas.microsoft.com/office/powerpoint/2010/main" val="23632766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HP Simplified" pitchFamily="34" charset="0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329184" y="4758803"/>
            <a:ext cx="8012545" cy="22860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 smtClean="0">
                <a:solidFill>
                  <a:schemeClr val="bg1"/>
                </a:solidFill>
                <a:latin typeface="+mn-lt"/>
                <a:cs typeface="HP Simplified"/>
              </a:rPr>
              <a:t>© Copyright 2014 Hewlett-Packard Development Company, L.P. </a:t>
            </a:r>
            <a:r>
              <a:rPr lang="en-US" sz="700" b="0" i="0" baseline="0" dirty="0" smtClean="0">
                <a:solidFill>
                  <a:schemeClr val="bg1"/>
                </a:solidFill>
                <a:latin typeface="+mn-lt"/>
                <a:cs typeface="HP Simplified"/>
              </a:rPr>
              <a:t> </a:t>
            </a:r>
            <a:r>
              <a:rPr lang="en-US" sz="700" b="0" i="0" dirty="0" smtClean="0">
                <a:solidFill>
                  <a:schemeClr val="bg1"/>
                </a:solidFill>
                <a:latin typeface="+mn-lt"/>
                <a:cs typeface="HP Simplified"/>
              </a:rPr>
              <a:t>The information contained herein is subject to change without notice.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632371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0336034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13911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028701"/>
            <a:ext cx="7543799" cy="1021556"/>
          </a:xfrm>
        </p:spPr>
        <p:txBody>
          <a:bodyPr anchor="b">
            <a:noAutofit/>
          </a:bodyPr>
          <a:lstStyle>
            <a:lvl1pPr algn="l">
              <a:defRPr sz="3200" b="1" cap="none" baseline="0">
                <a:solidFill>
                  <a:srgbClr val="A1013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14550"/>
            <a:ext cx="7543799" cy="1028700"/>
          </a:xfrm>
        </p:spPr>
        <p:txBody>
          <a:bodyPr anchor="t">
            <a:noAutofit/>
          </a:bodyPr>
          <a:lstStyle>
            <a:lvl1pPr marL="0" indent="0">
              <a:buNone/>
              <a:defRPr sz="2400">
                <a:solidFill>
                  <a:srgbClr val="A6A9AA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73038" indent="-173038">
              <a:buFont typeface="HP Simplified" pitchFamily="34" charset="0"/>
              <a:buChar char="•"/>
              <a:defRPr sz="1400" b="0">
                <a:solidFill>
                  <a:srgbClr val="000000"/>
                </a:solidFill>
              </a:defRPr>
            </a:lvl1pPr>
            <a:lvl2pPr marL="346075" indent="-173038">
              <a:buSzPct val="80000"/>
              <a:buFont typeface="HP Simplified"/>
              <a:buChar char="−"/>
              <a:tabLst/>
              <a:defRPr sz="1400">
                <a:solidFill>
                  <a:srgbClr val="000000"/>
                </a:solidFill>
              </a:defRPr>
            </a:lvl2pPr>
            <a:lvl3pPr marL="515938" indent="-169863">
              <a:tabLst/>
              <a:defRPr sz="1400">
                <a:solidFill>
                  <a:srgbClr val="000000"/>
                </a:solidFill>
              </a:defRPr>
            </a:lvl3pPr>
            <a:lvl4pPr marL="693738" indent="-180975">
              <a:defRPr sz="1400">
                <a:solidFill>
                  <a:srgbClr val="000000"/>
                </a:solidFill>
              </a:defRPr>
            </a:lvl4pPr>
            <a:lvl5pPr marL="838200" indent="-150813">
              <a:tabLst/>
              <a:defRPr sz="14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0821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ith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9184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8720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70677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9184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8720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3758348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-page tex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8721"/>
            <a:ext cx="3878263" cy="3219794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72082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8720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5547783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8720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8720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8720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83248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8720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8720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8720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887781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A1013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1"/>
            <a:ext cx="3959352" cy="30861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7448" y="1143001"/>
            <a:ext cx="3959352" cy="30861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4962525"/>
            <a:ext cx="4160520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4962525"/>
            <a:ext cx="201168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EACE057-E4C6-4791-8941-0A7AD2CA89F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A1013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4962525"/>
            <a:ext cx="4160520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4962525"/>
            <a:ext cx="201168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EACE057-E4C6-4791-8941-0A7AD2CA89F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2" name="Picture 1" descr="HP_Blue_RGB_150_L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440" y="365760"/>
            <a:ext cx="1883664" cy="1883664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329184" y="4758803"/>
            <a:ext cx="8012545" cy="22860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defTabSz="457200">
              <a:defRPr/>
            </a:pPr>
            <a:r>
              <a:rPr lang="en-US" sz="700" dirty="0" smtClean="0">
                <a:solidFill>
                  <a:srgbClr val="87898B"/>
                </a:solidFill>
                <a:cs typeface="HP Simplified"/>
              </a:rPr>
              <a:t>© Copyright 2013 Hewlett-Packard Development Company, L.P.  The information contained herein is subject to change without notice.</a:t>
            </a:r>
          </a:p>
        </p:txBody>
      </p:sp>
    </p:spTree>
    <p:extLst>
      <p:ext uri="{BB962C8B-B14F-4D97-AF65-F5344CB8AC3E}">
        <p14:creationId xmlns:p14="http://schemas.microsoft.com/office/powerpoint/2010/main" val="373043214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2" name="Picture 1" descr="HP_White_RGB_150_L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440" y="365760"/>
            <a:ext cx="1883664" cy="1883664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329184" y="4758803"/>
            <a:ext cx="8012545" cy="22860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defTabSz="457200">
              <a:defRPr/>
            </a:pPr>
            <a:r>
              <a:rPr lang="en-US" sz="700" dirty="0" smtClean="0">
                <a:solidFill>
                  <a:prstClr val="white"/>
                </a:solidFill>
                <a:cs typeface="HP Simplified"/>
              </a:rPr>
              <a:t>© Copyright 2013 Hewlett-Packard Development Company, L.P.  The information contained herein is subject to change without notice.</a:t>
            </a:r>
          </a:p>
        </p:txBody>
      </p:sp>
    </p:spTree>
    <p:extLst>
      <p:ext uri="{BB962C8B-B14F-4D97-AF65-F5344CB8AC3E}">
        <p14:creationId xmlns:p14="http://schemas.microsoft.com/office/powerpoint/2010/main" val="38220516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cover 20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miscon\Desktop\text_bg1_v3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9" t="231" r="35083" b="25478"/>
          <a:stretch/>
        </p:blipFill>
        <p:spPr bwMode="auto">
          <a:xfrm>
            <a:off x="-6211" y="0"/>
            <a:ext cx="9158200" cy="51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51988" cy="5143500"/>
          </a:xfrm>
          <a:prstGeom prst="rect">
            <a:avLst/>
          </a:prstGeom>
          <a:solidFill>
            <a:schemeClr val="accent1"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362" tIns="45681" rIns="91362" bIns="45681" anchor="ctr"/>
          <a:lstStyle/>
          <a:p>
            <a:pPr algn="ctr" defTabSz="81527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prstClr val="white"/>
                </a:solidFill>
              </a:rPr>
              <a:t>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85" y="1544007"/>
            <a:ext cx="6736664" cy="251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86682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divid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8328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 baseline="0">
                <a:solidFill>
                  <a:schemeClr val="bg1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329184" y="4758803"/>
            <a:ext cx="8012545" cy="22860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defTabSz="457200">
              <a:defRPr/>
            </a:pPr>
            <a:r>
              <a:rPr lang="en-US" sz="700" dirty="0" smtClean="0">
                <a:solidFill>
                  <a:prstClr val="white"/>
                </a:solidFill>
                <a:cs typeface="HP Simplified"/>
              </a:rPr>
              <a:t>© Copyright 2013 Hewlett-Packard Development Company, L.P.  The information contained herein is subject to change without notice.</a:t>
            </a:r>
          </a:p>
        </p:txBody>
      </p:sp>
    </p:spTree>
    <p:extLst>
      <p:ext uri="{BB962C8B-B14F-4D97-AF65-F5344CB8AC3E}">
        <p14:creationId xmlns:p14="http://schemas.microsoft.com/office/powerpoint/2010/main" val="114944535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ywave.png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3"/>
          <a:stretch/>
        </p:blipFill>
        <p:spPr>
          <a:xfrm>
            <a:off x="76200" y="4610100"/>
            <a:ext cx="9067800" cy="5143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74066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30883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4962525"/>
            <a:ext cx="4160520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4962525"/>
            <a:ext cx="201168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EACE057-E4C6-4791-8941-0A7AD2CA89F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4"/>
          <p:cNvPicPr>
            <a:picLocks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3112" y="4881563"/>
            <a:ext cx="1161288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</p:sldLayoutIdLst>
  <p:transition spd="slow"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rgbClr val="A10133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0"/>
        </a:spcBef>
        <a:spcAft>
          <a:spcPts val="1800"/>
        </a:spcAft>
        <a:buClr>
          <a:schemeClr val="tx1">
            <a:lumMod val="40000"/>
            <a:lumOff val="60000"/>
          </a:schemeClr>
        </a:buClr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Clr>
          <a:schemeClr val="tx1">
            <a:lumMod val="40000"/>
            <a:lumOff val="60000"/>
          </a:schemeClr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900"/>
        </a:spcAft>
        <a:buClr>
          <a:schemeClr val="tx1">
            <a:lumMod val="40000"/>
            <a:lumOff val="60000"/>
          </a:schemeClr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>
            <a:lumMod val="40000"/>
            <a:lumOff val="60000"/>
          </a:schemeClr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>
            <a:lumMod val="40000"/>
            <a:lumOff val="60000"/>
          </a:schemeClr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&gt;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&gt;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18288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918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29184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9" name="TextBox 8"/>
          <p:cNvSpPr txBox="1"/>
          <p:nvPr/>
        </p:nvSpPr>
        <p:spPr>
          <a:xfrm>
            <a:off x="444501" y="4758803"/>
            <a:ext cx="8012545" cy="2286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457200">
              <a:defRPr/>
            </a:pPr>
            <a:r>
              <a:rPr lang="en-US" sz="700" dirty="0" smtClean="0">
                <a:solidFill>
                  <a:srgbClr val="87898B"/>
                </a:solidFill>
                <a:cs typeface="HP Simplified"/>
              </a:rPr>
              <a:t>© Copyright 2013 Hewlett-Packard Development Company, L.P.  The information contained herein is subject to change without notice.</a:t>
            </a:r>
          </a:p>
        </p:txBody>
      </p:sp>
      <p:sp>
        <p:nvSpPr>
          <p:cNvPr id="8" name="TextBox 7"/>
          <p:cNvSpPr txBox="1"/>
          <p:nvPr/>
        </p:nvSpPr>
        <p:spPr bwMode="gray">
          <a:xfrm>
            <a:off x="329184" y="4788485"/>
            <a:ext cx="323009" cy="149332"/>
          </a:xfrm>
          <a:prstGeom prst="rect">
            <a:avLst/>
          </a:prstGeom>
        </p:spPr>
        <p:txBody>
          <a:bodyPr vert="horz" wrap="none" lIns="0" tIns="45720" rIns="91440" bIns="45720" rtlCol="0" anchor="ctr">
            <a:noAutofit/>
          </a:bodyPr>
          <a:lstStyle/>
          <a:p>
            <a:fld id="{6C5AF65D-6854-49AF-ABC5-48B5BA0EA842}" type="slidenum">
              <a:rPr lang="en-US" sz="700" smtClean="0">
                <a:solidFill>
                  <a:srgbClr val="87898B"/>
                </a:solidFill>
                <a:cs typeface="HP Simplified"/>
              </a:rPr>
              <a:pPr/>
              <a:t>‹#›</a:t>
            </a:fld>
            <a:endParaRPr lang="en-US" sz="700" dirty="0" smtClean="0">
              <a:solidFill>
                <a:srgbClr val="87898B"/>
              </a:solidFill>
              <a:cs typeface="HP Simplified"/>
            </a:endParaRPr>
          </a:p>
        </p:txBody>
      </p:sp>
      <p:pic>
        <p:nvPicPr>
          <p:cNvPr id="4" name="Picture 3" descr="HP_Blue_RGB_150_SM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920" y="4535424"/>
            <a:ext cx="365760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31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89" r:id="rId17"/>
  </p:sldLayoutIdLst>
  <p:transition spd="slow"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HP Simplified" pitchFamily="34" charset="0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tx2"/>
          </a:solidFill>
          <a:latin typeface="HP Simplified" pitchFamily="34" charset="0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HP Simplified" pitchFamily="34" charset="0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HP Simplified" pitchFamily="34" charset="0"/>
        <a:buChar char="•"/>
        <a:defRPr sz="1400" b="0" i="0" kern="1200">
          <a:solidFill>
            <a:srgbClr val="000000"/>
          </a:solidFill>
          <a:latin typeface="HP Simplified" pitchFamily="34" charset="0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HP Simplified" pitchFamily="34" charset="0"/>
        <a:buChar char="–"/>
        <a:defRPr lang="en-US" sz="1400" b="0" i="0" kern="1200" dirty="0" smtClean="0">
          <a:solidFill>
            <a:srgbClr val="000000"/>
          </a:solidFill>
          <a:latin typeface="HP Simplified" pitchFamily="34" charset="0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HP Simplified" pitchFamily="34" charset="0"/>
        <a:buChar char="•"/>
        <a:tabLst/>
        <a:defRPr sz="1400" b="0" i="0" kern="1200">
          <a:solidFill>
            <a:srgbClr val="000000"/>
          </a:solidFill>
          <a:latin typeface="HP Simplified" pitchFamily="34" charset="0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918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29184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9" name="TextBox 8"/>
          <p:cNvSpPr txBox="1"/>
          <p:nvPr/>
        </p:nvSpPr>
        <p:spPr>
          <a:xfrm>
            <a:off x="444501" y="4758803"/>
            <a:ext cx="8012545" cy="2286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457200">
              <a:defRPr/>
            </a:pPr>
            <a:r>
              <a:rPr lang="en-US" sz="700" dirty="0" smtClean="0">
                <a:solidFill>
                  <a:srgbClr val="87898B"/>
                </a:solidFill>
                <a:cs typeface="HP Simplified"/>
              </a:rPr>
              <a:t>© Copyright 2013 Hewlett-Packard Development Company, L.P.  The information contained herein is subject to change without notice.</a:t>
            </a:r>
          </a:p>
        </p:txBody>
      </p:sp>
      <p:sp>
        <p:nvSpPr>
          <p:cNvPr id="8" name="TextBox 7"/>
          <p:cNvSpPr txBox="1"/>
          <p:nvPr/>
        </p:nvSpPr>
        <p:spPr bwMode="gray">
          <a:xfrm>
            <a:off x="329184" y="4788485"/>
            <a:ext cx="323009" cy="149332"/>
          </a:xfrm>
          <a:prstGeom prst="rect">
            <a:avLst/>
          </a:prstGeom>
        </p:spPr>
        <p:txBody>
          <a:bodyPr vert="horz" wrap="none" lIns="0" tIns="45720" rIns="91440" bIns="45720" rtlCol="0" anchor="ctr">
            <a:noAutofit/>
          </a:bodyPr>
          <a:lstStyle/>
          <a:p>
            <a:fld id="{6C5AF65D-6854-49AF-ABC5-48B5BA0EA842}" type="slidenum">
              <a:rPr lang="en-US" sz="700" smtClean="0">
                <a:solidFill>
                  <a:srgbClr val="87898B"/>
                </a:solidFill>
                <a:cs typeface="HP Simplified"/>
              </a:rPr>
              <a:pPr/>
              <a:t>‹#›</a:t>
            </a:fld>
            <a:endParaRPr lang="en-US" sz="700" dirty="0" smtClean="0">
              <a:solidFill>
                <a:srgbClr val="87898B"/>
              </a:solidFill>
              <a:cs typeface="HP Simplified"/>
            </a:endParaRPr>
          </a:p>
        </p:txBody>
      </p:sp>
      <p:pic>
        <p:nvPicPr>
          <p:cNvPr id="4" name="Picture 3" descr="HP_Blue_RGB_150_SM.pn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920" y="4535424"/>
            <a:ext cx="365760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481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7" r:id="rId4"/>
    <p:sldLayoutId id="2147483678" r:id="rId5"/>
    <p:sldLayoutId id="2147483679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transition spd="slow"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HP Simplified" pitchFamily="34" charset="0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tx2"/>
          </a:solidFill>
          <a:latin typeface="HP Simplified" pitchFamily="34" charset="0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HP Simplified" pitchFamily="34" charset="0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HP Simplified" pitchFamily="34" charset="0"/>
        <a:buChar char="•"/>
        <a:defRPr sz="1400" b="0" i="0" kern="1200">
          <a:solidFill>
            <a:srgbClr val="000000"/>
          </a:solidFill>
          <a:latin typeface="HP Simplified" pitchFamily="34" charset="0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HP Simplified" pitchFamily="34" charset="0"/>
        <a:buChar char="–"/>
        <a:defRPr lang="en-US" sz="1400" b="0" i="0" kern="1200" dirty="0" smtClean="0">
          <a:solidFill>
            <a:srgbClr val="000000"/>
          </a:solidFill>
          <a:latin typeface="HP Simplified" pitchFamily="34" charset="0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HP Simplified" pitchFamily="34" charset="0"/>
        <a:buChar char="•"/>
        <a:tabLst/>
        <a:defRPr sz="1400" b="0" i="0" kern="1200">
          <a:solidFill>
            <a:srgbClr val="000000"/>
          </a:solidFill>
          <a:latin typeface="HP Simplified" pitchFamily="34" charset="0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dbass@go2group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btaylor@go2group.com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jp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jp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30.jpg"/><Relationship Id="rId5" Type="http://schemas.openxmlformats.org/officeDocument/2006/relationships/image" Target="../media/image24.png"/><Relationship Id="rId15" Type="http://schemas.openxmlformats.org/officeDocument/2006/relationships/image" Target="../media/image34.jpg"/><Relationship Id="rId10" Type="http://schemas.openxmlformats.org/officeDocument/2006/relationships/image" Target="../media/image29.emf"/><Relationship Id="rId4" Type="http://schemas.openxmlformats.org/officeDocument/2006/relationships/image" Target="../media/image23.png"/><Relationship Id="rId9" Type="http://schemas.openxmlformats.org/officeDocument/2006/relationships/image" Target="../media/image28.png"/><Relationship Id="rId14" Type="http://schemas.openxmlformats.org/officeDocument/2006/relationships/image" Target="../media/image33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42.jpg"/><Relationship Id="rId3" Type="http://schemas.openxmlformats.org/officeDocument/2006/relationships/image" Target="../media/image17.png"/><Relationship Id="rId7" Type="http://schemas.openxmlformats.org/officeDocument/2006/relationships/image" Target="../media/image36.png"/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40.png"/><Relationship Id="rId5" Type="http://schemas.openxmlformats.org/officeDocument/2006/relationships/image" Target="../media/image19.png"/><Relationship Id="rId15" Type="http://schemas.openxmlformats.org/officeDocument/2006/relationships/image" Target="../media/image29.emf"/><Relationship Id="rId10" Type="http://schemas.openxmlformats.org/officeDocument/2006/relationships/image" Target="../media/image39.png"/><Relationship Id="rId4" Type="http://schemas.openxmlformats.org/officeDocument/2006/relationships/image" Target="../media/image18.png"/><Relationship Id="rId9" Type="http://schemas.openxmlformats.org/officeDocument/2006/relationships/image" Target="../media/image38.png"/><Relationship Id="rId14" Type="http://schemas.openxmlformats.org/officeDocument/2006/relationships/image" Target="../media/image4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40.png"/><Relationship Id="rId3" Type="http://schemas.openxmlformats.org/officeDocument/2006/relationships/image" Target="../media/image43.png"/><Relationship Id="rId7" Type="http://schemas.openxmlformats.org/officeDocument/2006/relationships/image" Target="../media/image19.png"/><Relationship Id="rId12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11" Type="http://schemas.openxmlformats.org/officeDocument/2006/relationships/image" Target="../media/image38.png"/><Relationship Id="rId5" Type="http://schemas.openxmlformats.org/officeDocument/2006/relationships/image" Target="../media/image17.png"/><Relationship Id="rId15" Type="http://schemas.openxmlformats.org/officeDocument/2006/relationships/image" Target="../media/image42.jpg"/><Relationship Id="rId10" Type="http://schemas.openxmlformats.org/officeDocument/2006/relationships/image" Target="../media/image37.png"/><Relationship Id="rId4" Type="http://schemas.openxmlformats.org/officeDocument/2006/relationships/image" Target="../media/image29.emf"/><Relationship Id="rId9" Type="http://schemas.openxmlformats.org/officeDocument/2006/relationships/image" Target="../media/image36.png"/><Relationship Id="rId14" Type="http://schemas.openxmlformats.org/officeDocument/2006/relationships/image" Target="../media/image4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40.png"/><Relationship Id="rId3" Type="http://schemas.openxmlformats.org/officeDocument/2006/relationships/image" Target="../media/image43.png"/><Relationship Id="rId7" Type="http://schemas.openxmlformats.org/officeDocument/2006/relationships/image" Target="../media/image19.png"/><Relationship Id="rId12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11" Type="http://schemas.openxmlformats.org/officeDocument/2006/relationships/image" Target="../media/image38.png"/><Relationship Id="rId5" Type="http://schemas.openxmlformats.org/officeDocument/2006/relationships/image" Target="../media/image17.png"/><Relationship Id="rId15" Type="http://schemas.openxmlformats.org/officeDocument/2006/relationships/image" Target="../media/image42.jpg"/><Relationship Id="rId10" Type="http://schemas.openxmlformats.org/officeDocument/2006/relationships/image" Target="../media/image37.png"/><Relationship Id="rId4" Type="http://schemas.openxmlformats.org/officeDocument/2006/relationships/image" Target="../media/image29.emf"/><Relationship Id="rId9" Type="http://schemas.openxmlformats.org/officeDocument/2006/relationships/image" Target="../media/image36.png"/><Relationship Id="rId14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978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ConnectALL</a:t>
            </a:r>
            <a:endParaRPr lang="en-US" strike="sngStrike" dirty="0">
              <a:solidFill>
                <a:srgbClr val="A15679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43000"/>
            <a:ext cx="8077200" cy="3088386"/>
          </a:xfrm>
        </p:spPr>
        <p:txBody>
          <a:bodyPr>
            <a:normAutofit/>
          </a:bodyPr>
          <a:lstStyle/>
          <a:p>
            <a:r>
              <a:rPr lang="en-US" sz="1800" dirty="0" smtClean="0"/>
              <a:t>Connects teams, </a:t>
            </a:r>
            <a:br>
              <a:rPr lang="en-US" sz="1800" dirty="0" smtClean="0"/>
            </a:br>
            <a:r>
              <a:rPr lang="en-US" sz="1800" dirty="0" smtClean="0"/>
              <a:t>systems, processes</a:t>
            </a:r>
          </a:p>
          <a:p>
            <a:r>
              <a:rPr lang="en-US" sz="1800" dirty="0" smtClean="0"/>
              <a:t>True knowledge </a:t>
            </a:r>
            <a:br>
              <a:rPr lang="en-US" sz="1800" dirty="0" smtClean="0"/>
            </a:br>
            <a:r>
              <a:rPr lang="en-US" sz="1800" dirty="0" smtClean="0"/>
              <a:t>sharing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ACE057-E4C6-4791-8941-0A7AD2CA89F6}" type="slidenum">
              <a:rPr lang="en-US" smtClean="0"/>
              <a:pPr/>
              <a:t>10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667000" y="457200"/>
            <a:ext cx="6096000" cy="3714750"/>
            <a:chOff x="457200" y="1210733"/>
            <a:chExt cx="8302428" cy="4953000"/>
          </a:xfrm>
        </p:grpSpPr>
        <p:pic>
          <p:nvPicPr>
            <p:cNvPr id="27" name="Picture 26" descr="Players and systems.psd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876"/>
            <a:stretch/>
          </p:blipFill>
          <p:spPr>
            <a:xfrm>
              <a:off x="457200" y="1210733"/>
              <a:ext cx="8302428" cy="4953000"/>
            </a:xfrm>
            <a:prstGeom prst="rect">
              <a:avLst/>
            </a:prstGeom>
          </p:spPr>
        </p:pic>
        <p:pic>
          <p:nvPicPr>
            <p:cNvPr id="6" name="Picture 5" descr="connectAll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9000" y="3276600"/>
              <a:ext cx="2209800" cy="993169"/>
            </a:xfrm>
            <a:prstGeom prst="rect">
              <a:avLst/>
            </a:prstGeom>
          </p:spPr>
        </p:pic>
        <p:cxnSp>
          <p:nvCxnSpPr>
            <p:cNvPr id="8" name="Straight Connector 7"/>
            <p:cNvCxnSpPr/>
            <p:nvPr/>
          </p:nvCxnSpPr>
          <p:spPr>
            <a:xfrm flipV="1">
              <a:off x="1295400" y="46482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2914650" y="46482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4533900" y="46482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6153150" y="46482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7772400" y="46482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533900" y="4257070"/>
              <a:ext cx="0" cy="42923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1295400" y="4667250"/>
              <a:ext cx="6477000" cy="1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1600200" y="24384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2743200" y="24384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4114800" y="24257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5257800" y="24257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7543800" y="24257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4800600" y="2819400"/>
              <a:ext cx="0" cy="4826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581150" y="2819400"/>
              <a:ext cx="1181100" cy="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6356350" y="2425700"/>
              <a:ext cx="0" cy="381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V="1">
              <a:off x="4095750" y="2806700"/>
              <a:ext cx="3467100" cy="127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2286000" y="2819400"/>
              <a:ext cx="0" cy="76200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2266950" y="3581400"/>
              <a:ext cx="1200150" cy="0"/>
            </a:xfrm>
            <a:prstGeom prst="line">
              <a:avLst/>
            </a:prstGeom>
            <a:ln w="38100" cmpd="sng">
              <a:solidFill>
                <a:srgbClr val="8B001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987245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ACE057-E4C6-4791-8941-0A7AD2CA89F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28" name="Picture 4" descr="C:\Users\Bharath Venkatesh\Desktop\ThumbsUp_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990" y="1192032"/>
            <a:ext cx="837388" cy="56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3291252" y="354286"/>
            <a:ext cx="4576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Use the tool that best fits your business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136" y="354286"/>
            <a:ext cx="574022" cy="49025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291252" y="1290128"/>
            <a:ext cx="577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Manage multiple tools customizations with high scalability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136" y="2179426"/>
            <a:ext cx="613704" cy="61370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291252" y="2315462"/>
            <a:ext cx="54102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>
                <a:solidFill>
                  <a:schemeClr val="bg1">
                    <a:lumMod val="50000"/>
                  </a:schemeClr>
                </a:solidFill>
              </a:rPr>
              <a:t>Secure your data all the time with built-in permissions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647" y="3888200"/>
            <a:ext cx="774731" cy="77473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3320559" y="3217011"/>
            <a:ext cx="574431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>
                <a:solidFill>
                  <a:schemeClr val="bg1">
                    <a:lumMod val="50000"/>
                  </a:schemeClr>
                </a:solidFill>
              </a:rPr>
              <a:t>Plan to automate data sync with external systems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308836" y="4135843"/>
            <a:ext cx="557725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>
                <a:solidFill>
                  <a:schemeClr val="bg1">
                    <a:lumMod val="50000"/>
                  </a:schemeClr>
                </a:solidFill>
              </a:rPr>
              <a:t>Notify and </a:t>
            </a:r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optimize team’s </a:t>
            </a:r>
            <a:r>
              <a:rPr lang="en-IN" dirty="0" smtClean="0">
                <a:solidFill>
                  <a:schemeClr val="bg1">
                    <a:lumMod val="50000"/>
                  </a:schemeClr>
                </a:solidFill>
              </a:rPr>
              <a:t>response for faster </a:t>
            </a:r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delivery </a:t>
            </a:r>
            <a:endParaRPr lang="en-IN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209" y="3025793"/>
            <a:ext cx="724068" cy="724068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5" y="2315462"/>
            <a:ext cx="1864659" cy="919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Logo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862" y="2088218"/>
            <a:ext cx="637283" cy="598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72971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  <p:bldP spid="17" grpId="0"/>
      <p:bldP spid="26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Reporting Options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35623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800" dirty="0" err="1"/>
              <a:t>ConnectALL</a:t>
            </a:r>
            <a:r>
              <a:rPr lang="en-IN" sz="1800" dirty="0"/>
              <a:t> reports sync data over period of time. It is easy to produce the trend by ALM tool / Project / Entity Type</a:t>
            </a:r>
            <a:r>
              <a:rPr lang="en-IN" sz="1800" dirty="0" smtClean="0"/>
              <a:t>. </a:t>
            </a:r>
          </a:p>
          <a:p>
            <a:pPr marL="0" indent="0">
              <a:buNone/>
            </a:pPr>
            <a:r>
              <a:rPr lang="en-IN" sz="1800" dirty="0" smtClean="0"/>
              <a:t>Examples:</a:t>
            </a:r>
          </a:p>
          <a:p>
            <a:pPr lvl="1"/>
            <a:r>
              <a:rPr lang="en-IN" sz="1800" dirty="0" smtClean="0"/>
              <a:t>Records of requirements created/updated </a:t>
            </a:r>
            <a:r>
              <a:rPr lang="en-IN" sz="1800" dirty="0"/>
              <a:t>in </a:t>
            </a:r>
            <a:r>
              <a:rPr lang="en-IN" sz="1800" dirty="0" smtClean="0"/>
              <a:t>a particular </a:t>
            </a:r>
            <a:r>
              <a:rPr lang="en-IN" sz="1800" dirty="0"/>
              <a:t>month</a:t>
            </a:r>
          </a:p>
          <a:p>
            <a:pPr lvl="1"/>
            <a:r>
              <a:rPr lang="en-IN" sz="1800" dirty="0"/>
              <a:t>Number </a:t>
            </a:r>
            <a:r>
              <a:rPr lang="en-IN" sz="1800" dirty="0" smtClean="0"/>
              <a:t>of Defects </a:t>
            </a:r>
            <a:r>
              <a:rPr lang="en-IN" sz="1800" dirty="0"/>
              <a:t>created/updated in </a:t>
            </a:r>
            <a:r>
              <a:rPr lang="en-IN" sz="1800" dirty="0" smtClean="0"/>
              <a:t>a particular month</a:t>
            </a:r>
            <a:endParaRPr lang="en-IN" sz="1800" dirty="0"/>
          </a:p>
          <a:p>
            <a:pPr lvl="1"/>
            <a:r>
              <a:rPr lang="en-IN" sz="1800" dirty="0"/>
              <a:t>Number of last 10 sync failures</a:t>
            </a:r>
          </a:p>
          <a:p>
            <a:pPr lvl="1"/>
            <a:r>
              <a:rPr lang="en-IN" sz="1800" dirty="0"/>
              <a:t>Trend of </a:t>
            </a:r>
            <a:r>
              <a:rPr lang="en-IN" sz="1800" dirty="0" smtClean="0"/>
              <a:t>Jira 6 – ALM 12 </a:t>
            </a:r>
            <a:r>
              <a:rPr lang="en-IN" sz="1800" dirty="0"/>
              <a:t>sync over a week</a:t>
            </a:r>
          </a:p>
          <a:p>
            <a:pPr lvl="1"/>
            <a:r>
              <a:rPr lang="en-IN" sz="1800" dirty="0"/>
              <a:t>Total number of conflicts occurred</a:t>
            </a:r>
          </a:p>
          <a:p>
            <a:endParaRPr lang="en-IN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ACE057-E4C6-4791-8941-0A7AD2CA89F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944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Connectors</a:t>
            </a:r>
            <a:endParaRPr lang="en-IN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2422667"/>
              </p:ext>
            </p:extLst>
          </p:nvPr>
        </p:nvGraphicFramePr>
        <p:xfrm>
          <a:off x="457200" y="1143000"/>
          <a:ext cx="7848600" cy="317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6469"/>
                <a:gridCol w="1190531"/>
                <a:gridCol w="1219200"/>
                <a:gridCol w="1524000"/>
                <a:gridCol w="1272766"/>
                <a:gridCol w="11656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ALM/Issues Type</a:t>
                      </a:r>
                      <a:endParaRPr lang="en-IN" sz="1600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Bug</a:t>
                      </a:r>
                      <a:endParaRPr lang="en-IN" sz="1600" b="0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Tasks</a:t>
                      </a:r>
                      <a:endParaRPr lang="en-IN" sz="1600" b="0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Requirements</a:t>
                      </a:r>
                      <a:endParaRPr lang="en-IN" sz="1600" b="0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Test Case</a:t>
                      </a:r>
                      <a:endParaRPr lang="en-IN" sz="1600" b="0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Test Run</a:t>
                      </a:r>
                      <a:endParaRPr lang="en-IN" sz="1600" b="0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>
                          <a:solidFill>
                            <a:schemeClr val="bg1"/>
                          </a:solidFill>
                        </a:rPr>
                        <a:t>JIRA</a:t>
                      </a:r>
                      <a:endParaRPr lang="en-IN" sz="16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95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>
                          <a:solidFill>
                            <a:schemeClr val="bg1"/>
                          </a:solidFill>
                        </a:rPr>
                        <a:t>HP QC</a:t>
                      </a:r>
                      <a:endParaRPr lang="en-IN" sz="1600" b="0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95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>
                          <a:solidFill>
                            <a:schemeClr val="bg1"/>
                          </a:solidFill>
                        </a:rPr>
                        <a:t>TFS</a:t>
                      </a:r>
                      <a:endParaRPr lang="en-IN" sz="16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95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err="1" smtClean="0">
                          <a:solidFill>
                            <a:schemeClr val="bg1"/>
                          </a:solidFill>
                        </a:rPr>
                        <a:t>Seapine</a:t>
                      </a:r>
                      <a:endParaRPr lang="en-IN" sz="16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95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>
                          <a:solidFill>
                            <a:schemeClr val="bg1"/>
                          </a:solidFill>
                        </a:rPr>
                        <a:t>Doors</a:t>
                      </a:r>
                      <a:endParaRPr lang="en-IN" sz="16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95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err="1" smtClean="0">
                          <a:solidFill>
                            <a:schemeClr val="bg1"/>
                          </a:solidFill>
                        </a:rPr>
                        <a:t>ClearQuest</a:t>
                      </a:r>
                      <a:endParaRPr lang="en-IN" sz="16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95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>
                          <a:solidFill>
                            <a:schemeClr val="bg1"/>
                          </a:solidFill>
                        </a:rPr>
                        <a:t>Rally</a:t>
                      </a:r>
                      <a:endParaRPr lang="en-IN" sz="16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95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988" y="1809750"/>
            <a:ext cx="304800" cy="304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988" y="2180665"/>
            <a:ext cx="304800" cy="304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988" y="2525806"/>
            <a:ext cx="304800" cy="304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023" y="2900083"/>
            <a:ext cx="304800" cy="304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023" y="3638550"/>
            <a:ext cx="304800" cy="304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023" y="3982571"/>
            <a:ext cx="304800" cy="304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809750"/>
            <a:ext cx="304800" cy="304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525806"/>
            <a:ext cx="304800" cy="304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813112"/>
            <a:ext cx="304800" cy="304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2180665"/>
            <a:ext cx="304800" cy="304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2525806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2900083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3982571"/>
            <a:ext cx="304800" cy="3048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3982571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813112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180665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525806"/>
            <a:ext cx="304800" cy="3048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900083"/>
            <a:ext cx="304800" cy="3048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1809750"/>
            <a:ext cx="304800" cy="3048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2900083"/>
            <a:ext cx="304800" cy="3048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3263159"/>
            <a:ext cx="304800" cy="30480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| Go2Group.com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ACE057-E4C6-4791-8941-0A7AD2CA89F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53308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843" name="Rectangle 2"/>
          <p:cNvSpPr>
            <a:spLocks/>
          </p:cNvSpPr>
          <p:nvPr/>
        </p:nvSpPr>
        <p:spPr bwMode="auto">
          <a:xfrm>
            <a:off x="491133" y="4935886"/>
            <a:ext cx="1510830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800">
                <a:latin typeface="Lucida Grande" charset="0"/>
                <a:cs typeface="Lucida Grande" charset="0"/>
                <a:sym typeface="Lucida Grande" charset="0"/>
              </a:rPr>
              <a:t>© 2012 The Go To Group, Inc.</a:t>
            </a:r>
          </a:p>
        </p:txBody>
      </p:sp>
      <p:sp>
        <p:nvSpPr>
          <p:cNvPr id="547844" name="Rectangle 3"/>
          <p:cNvSpPr>
            <a:spLocks noGrp="1" noChangeArrowheads="1"/>
          </p:cNvSpPr>
          <p:nvPr>
            <p:ph type="title"/>
          </p:nvPr>
        </p:nvSpPr>
        <p:spPr/>
        <p:txBody>
          <a:bodyPr rIns="35677"/>
          <a:lstStyle/>
          <a:p>
            <a:pPr eaLnBrk="1" hangingPunct="1"/>
            <a:r>
              <a:rPr lang="en-US">
                <a:latin typeface="Lucida Grande" charset="0"/>
                <a:ea typeface="ヒラギノ角ゴ ProN W3" charset="0"/>
                <a:cs typeface="ヒラギノ角ゴ ProN W3" charset="0"/>
              </a:rPr>
              <a:t>Your ALM Process</a:t>
            </a:r>
          </a:p>
        </p:txBody>
      </p:sp>
      <p:cxnSp>
        <p:nvCxnSpPr>
          <p:cNvPr id="547852" name="Straight Connector 14"/>
          <p:cNvCxnSpPr>
            <a:cxnSpLocks noChangeShapeType="1"/>
          </p:cNvCxnSpPr>
          <p:nvPr/>
        </p:nvCxnSpPr>
        <p:spPr bwMode="auto">
          <a:xfrm rot="5400000">
            <a:off x="2609851" y="2812573"/>
            <a:ext cx="3536156" cy="223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</p:spPr>
      </p:cxnSp>
      <p:cxnSp>
        <p:nvCxnSpPr>
          <p:cNvPr id="547853" name="Straight Connector 16"/>
          <p:cNvCxnSpPr>
            <a:cxnSpLocks noChangeShapeType="1"/>
          </p:cNvCxnSpPr>
          <p:nvPr/>
        </p:nvCxnSpPr>
        <p:spPr bwMode="auto">
          <a:xfrm>
            <a:off x="1219200" y="2952750"/>
            <a:ext cx="3158728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</p:spPr>
      </p:cxnSp>
      <p:sp>
        <p:nvSpPr>
          <p:cNvPr id="547854" name="TextBox 17"/>
          <p:cNvSpPr txBox="1">
            <a:spLocks noChangeArrowheads="1"/>
          </p:cNvSpPr>
          <p:nvPr/>
        </p:nvSpPr>
        <p:spPr bwMode="auto">
          <a:xfrm>
            <a:off x="3200400" y="1001808"/>
            <a:ext cx="901587" cy="372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291" tIns="32146" rIns="64291" bIns="32146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2000" b="1" dirty="0">
                <a:latin typeface="+mn-lt"/>
              </a:rPr>
              <a:t>DOORS</a:t>
            </a:r>
          </a:p>
        </p:txBody>
      </p:sp>
      <p:sp>
        <p:nvSpPr>
          <p:cNvPr id="547855" name="TextBox 18"/>
          <p:cNvSpPr txBox="1">
            <a:spLocks noChangeArrowheads="1"/>
          </p:cNvSpPr>
          <p:nvPr/>
        </p:nvSpPr>
        <p:spPr bwMode="auto">
          <a:xfrm>
            <a:off x="4603376" y="1001808"/>
            <a:ext cx="1828801" cy="372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2000" b="1" dirty="0">
                <a:latin typeface="+mn-lt"/>
              </a:rPr>
              <a:t>Quality Center</a:t>
            </a:r>
          </a:p>
        </p:txBody>
      </p:sp>
      <p:sp>
        <p:nvSpPr>
          <p:cNvPr id="547856" name="TextBox 19"/>
          <p:cNvSpPr txBox="1">
            <a:spLocks noChangeArrowheads="1"/>
          </p:cNvSpPr>
          <p:nvPr/>
        </p:nvSpPr>
        <p:spPr bwMode="auto">
          <a:xfrm>
            <a:off x="3429000" y="4147515"/>
            <a:ext cx="673256" cy="434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291" tIns="32146" rIns="64291" bIns="32146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2400" b="1" dirty="0">
                <a:latin typeface="+mn-lt"/>
              </a:rPr>
              <a:t>JIRA</a:t>
            </a:r>
          </a:p>
        </p:txBody>
      </p:sp>
      <p:sp>
        <p:nvSpPr>
          <p:cNvPr id="6" name="Multidocument 5"/>
          <p:cNvSpPr>
            <a:spLocks noChangeArrowheads="1"/>
          </p:cNvSpPr>
          <p:nvPr/>
        </p:nvSpPr>
        <p:spPr bwMode="auto">
          <a:xfrm>
            <a:off x="1431130" y="1526463"/>
            <a:ext cx="1845470" cy="1273887"/>
          </a:xfrm>
          <a:prstGeom prst="flowChartMultidocument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Requirements</a:t>
            </a:r>
          </a:p>
        </p:txBody>
      </p:sp>
      <p:sp>
        <p:nvSpPr>
          <p:cNvPr id="8" name="Multidocument 7"/>
          <p:cNvSpPr>
            <a:spLocks noChangeArrowheads="1"/>
          </p:cNvSpPr>
          <p:nvPr/>
        </p:nvSpPr>
        <p:spPr bwMode="auto">
          <a:xfrm>
            <a:off x="5878116" y="1526463"/>
            <a:ext cx="1818084" cy="1273887"/>
          </a:xfrm>
          <a:prstGeom prst="flowChartMultidocument">
            <a:avLst/>
          </a:prstGeom>
          <a:solidFill>
            <a:srgbClr val="00867F"/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Test Cases</a:t>
            </a:r>
          </a:p>
        </p:txBody>
      </p:sp>
      <p:sp>
        <p:nvSpPr>
          <p:cNvPr id="9" name="Predefined Process 8"/>
          <p:cNvSpPr>
            <a:spLocks noChangeArrowheads="1"/>
          </p:cNvSpPr>
          <p:nvPr/>
        </p:nvSpPr>
        <p:spPr bwMode="auto">
          <a:xfrm>
            <a:off x="1377553" y="3191967"/>
            <a:ext cx="1822847" cy="1272707"/>
          </a:xfrm>
          <a:prstGeom prst="flowChartPredefinedProcess">
            <a:avLst/>
          </a:prstGeom>
          <a:solidFill>
            <a:srgbClr val="00867F"/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Sprints</a:t>
            </a:r>
            <a:r>
              <a:rPr lang="en-US" dirty="0" smtClean="0">
                <a:solidFill>
                  <a:srgbClr val="FFFFFF"/>
                </a:solidFill>
              </a:rPr>
              <a:t>/</a:t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 smtClean="0">
                <a:solidFill>
                  <a:srgbClr val="FFFFFF"/>
                </a:solidFill>
              </a:rPr>
              <a:t>Stories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umming Junction 11"/>
          <p:cNvSpPr>
            <a:spLocks noChangeAspect="1" noChangeArrowheads="1"/>
          </p:cNvSpPr>
          <p:nvPr/>
        </p:nvSpPr>
        <p:spPr bwMode="auto">
          <a:xfrm>
            <a:off x="6019800" y="3105150"/>
            <a:ext cx="1371600" cy="1371600"/>
          </a:xfrm>
          <a:prstGeom prst="flowChartSummingJunction">
            <a:avLst/>
          </a:prstGeom>
          <a:solidFill>
            <a:srgbClr val="00867F"/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Defects</a:t>
            </a:r>
          </a:p>
        </p:txBody>
      </p:sp>
      <p:sp>
        <p:nvSpPr>
          <p:cNvPr id="3" name="Left-Right Arrow 2"/>
          <p:cNvSpPr/>
          <p:nvPr/>
        </p:nvSpPr>
        <p:spPr>
          <a:xfrm>
            <a:off x="3429000" y="1763662"/>
            <a:ext cx="22860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  <p:sp>
        <p:nvSpPr>
          <p:cNvPr id="19" name="Left-Right Arrow 18"/>
          <p:cNvSpPr/>
          <p:nvPr/>
        </p:nvSpPr>
        <p:spPr>
          <a:xfrm>
            <a:off x="3429000" y="3638550"/>
            <a:ext cx="22860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  <p:sp>
        <p:nvSpPr>
          <p:cNvPr id="20" name="Left-Right Arrow 19"/>
          <p:cNvSpPr/>
          <p:nvPr/>
        </p:nvSpPr>
        <p:spPr>
          <a:xfrm rot="20289471">
            <a:off x="3225910" y="2667014"/>
            <a:ext cx="2647604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</p:spTree>
    <p:extLst>
      <p:ext uri="{BB962C8B-B14F-4D97-AF65-F5344CB8AC3E}">
        <p14:creationId xmlns:p14="http://schemas.microsoft.com/office/powerpoint/2010/main" val="32968902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3" grpId="0" animBg="1"/>
      <p:bldP spid="19" grpId="0" animBg="1"/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843" name="Rectangle 2"/>
          <p:cNvSpPr>
            <a:spLocks/>
          </p:cNvSpPr>
          <p:nvPr/>
        </p:nvSpPr>
        <p:spPr bwMode="auto">
          <a:xfrm>
            <a:off x="491133" y="4935886"/>
            <a:ext cx="1510830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800">
                <a:latin typeface="Lucida Grande" charset="0"/>
                <a:cs typeface="Lucida Grande" charset="0"/>
                <a:sym typeface="Lucida Grande" charset="0"/>
              </a:rPr>
              <a:t>© 2012 The Go To Group, Inc.</a:t>
            </a:r>
          </a:p>
        </p:txBody>
      </p:sp>
      <p:sp>
        <p:nvSpPr>
          <p:cNvPr id="547844" name="Rectangle 3"/>
          <p:cNvSpPr>
            <a:spLocks noGrp="1" noChangeArrowheads="1"/>
          </p:cNvSpPr>
          <p:nvPr>
            <p:ph type="title"/>
          </p:nvPr>
        </p:nvSpPr>
        <p:spPr/>
        <p:txBody>
          <a:bodyPr rIns="35677"/>
          <a:lstStyle/>
          <a:p>
            <a:pPr eaLnBrk="1" hangingPunct="1"/>
            <a:r>
              <a:rPr lang="en-US" dirty="0" smtClean="0">
                <a:latin typeface="Lucida Grande" charset="0"/>
                <a:ea typeface="ヒラギノ角ゴ ProN W3" charset="0"/>
                <a:cs typeface="ヒラギノ角ゴ ProN W3" charset="0"/>
              </a:rPr>
              <a:t>ALM Process Between QC to QC</a:t>
            </a:r>
            <a:endParaRPr lang="en-US" dirty="0">
              <a:latin typeface="Lucida Grande" charset="0"/>
              <a:ea typeface="ヒラギノ角ゴ ProN W3" charset="0"/>
              <a:cs typeface="ヒラギノ角ゴ ProN W3" charset="0"/>
            </a:endParaRPr>
          </a:p>
        </p:txBody>
      </p:sp>
      <p:cxnSp>
        <p:nvCxnSpPr>
          <p:cNvPr id="547852" name="Straight Connector 14"/>
          <p:cNvCxnSpPr>
            <a:cxnSpLocks noChangeShapeType="1"/>
          </p:cNvCxnSpPr>
          <p:nvPr/>
        </p:nvCxnSpPr>
        <p:spPr bwMode="auto">
          <a:xfrm rot="5400000">
            <a:off x="2879005" y="2812573"/>
            <a:ext cx="3536156" cy="223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</p:spPr>
      </p:cxnSp>
      <p:sp>
        <p:nvSpPr>
          <p:cNvPr id="547856" name="TextBox 19"/>
          <p:cNvSpPr txBox="1">
            <a:spLocks noChangeArrowheads="1"/>
          </p:cNvSpPr>
          <p:nvPr/>
        </p:nvSpPr>
        <p:spPr bwMode="auto">
          <a:xfrm>
            <a:off x="2853586" y="4171950"/>
            <a:ext cx="1718414" cy="434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291" tIns="32146" rIns="64291" bIns="32146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r" eaLnBrk="1" hangingPunct="1"/>
            <a:r>
              <a:rPr lang="en-US" sz="2400" b="1" dirty="0" smtClean="0">
                <a:latin typeface="+mn-lt"/>
              </a:rPr>
              <a:t>In-House QC</a:t>
            </a:r>
            <a:endParaRPr lang="en-US" sz="2400" b="1" dirty="0">
              <a:latin typeface="+mn-lt"/>
            </a:endParaRPr>
          </a:p>
        </p:txBody>
      </p:sp>
      <p:sp>
        <p:nvSpPr>
          <p:cNvPr id="18" name="TextBox 19"/>
          <p:cNvSpPr txBox="1">
            <a:spLocks noChangeArrowheads="1"/>
          </p:cNvSpPr>
          <p:nvPr/>
        </p:nvSpPr>
        <p:spPr bwMode="auto">
          <a:xfrm>
            <a:off x="4693651" y="4171950"/>
            <a:ext cx="1809528" cy="434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291" tIns="32146" rIns="64291" bIns="32146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2400" b="1" dirty="0" smtClean="0">
                <a:latin typeface="+mn-lt"/>
              </a:rPr>
              <a:t>Off-Shore QC</a:t>
            </a:r>
            <a:endParaRPr lang="en-US" sz="2400" b="1" dirty="0">
              <a:latin typeface="+mn-lt"/>
            </a:endParaRPr>
          </a:p>
        </p:txBody>
      </p:sp>
      <p:sp>
        <p:nvSpPr>
          <p:cNvPr id="15" name="Multidocument 14"/>
          <p:cNvSpPr>
            <a:spLocks noChangeArrowheads="1"/>
          </p:cNvSpPr>
          <p:nvPr/>
        </p:nvSpPr>
        <p:spPr bwMode="auto">
          <a:xfrm>
            <a:off x="1371600" y="1047750"/>
            <a:ext cx="1845470" cy="1273887"/>
          </a:xfrm>
          <a:prstGeom prst="flowChartMultidocument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Requirements</a:t>
            </a:r>
          </a:p>
        </p:txBody>
      </p:sp>
      <p:sp>
        <p:nvSpPr>
          <p:cNvPr id="16" name="Multidocument 15"/>
          <p:cNvSpPr>
            <a:spLocks noChangeArrowheads="1"/>
          </p:cNvSpPr>
          <p:nvPr/>
        </p:nvSpPr>
        <p:spPr bwMode="auto">
          <a:xfrm>
            <a:off x="1371600" y="2974263"/>
            <a:ext cx="1818084" cy="1273887"/>
          </a:xfrm>
          <a:prstGeom prst="flowChartMultidocument">
            <a:avLst/>
          </a:prstGeom>
          <a:solidFill>
            <a:srgbClr val="00867F"/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Test Cases</a:t>
            </a:r>
          </a:p>
        </p:txBody>
      </p:sp>
      <p:sp>
        <p:nvSpPr>
          <p:cNvPr id="17" name="Predefined Process 16"/>
          <p:cNvSpPr>
            <a:spLocks noChangeArrowheads="1"/>
          </p:cNvSpPr>
          <p:nvPr/>
        </p:nvSpPr>
        <p:spPr bwMode="auto">
          <a:xfrm>
            <a:off x="6096000" y="2974263"/>
            <a:ext cx="1524000" cy="1272707"/>
          </a:xfrm>
          <a:prstGeom prst="flowChartPredefinedProcess">
            <a:avLst/>
          </a:prstGeom>
          <a:solidFill>
            <a:srgbClr val="00867F"/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Sprints/Stories</a:t>
            </a:r>
          </a:p>
        </p:txBody>
      </p:sp>
      <p:sp>
        <p:nvSpPr>
          <p:cNvPr id="20" name="Summing Junction 19"/>
          <p:cNvSpPr>
            <a:spLocks noChangeAspect="1" noChangeArrowheads="1"/>
          </p:cNvSpPr>
          <p:nvPr/>
        </p:nvSpPr>
        <p:spPr bwMode="auto">
          <a:xfrm>
            <a:off x="6172200" y="971550"/>
            <a:ext cx="1371600" cy="1371600"/>
          </a:xfrm>
          <a:prstGeom prst="flowChartSummingJunction">
            <a:avLst/>
          </a:prstGeom>
          <a:solidFill>
            <a:srgbClr val="00867F"/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Defects</a:t>
            </a:r>
          </a:p>
        </p:txBody>
      </p:sp>
      <p:sp>
        <p:nvSpPr>
          <p:cNvPr id="23" name="Left-Right Arrow 22"/>
          <p:cNvSpPr/>
          <p:nvPr/>
        </p:nvSpPr>
        <p:spPr>
          <a:xfrm>
            <a:off x="3276600" y="1352550"/>
            <a:ext cx="27432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  <p:sp>
        <p:nvSpPr>
          <p:cNvPr id="24" name="Left-Right Arrow 23"/>
          <p:cNvSpPr/>
          <p:nvPr/>
        </p:nvSpPr>
        <p:spPr>
          <a:xfrm>
            <a:off x="3276600" y="3185612"/>
            <a:ext cx="27432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  <p:sp>
        <p:nvSpPr>
          <p:cNvPr id="25" name="Left-Right Arrow 24"/>
          <p:cNvSpPr/>
          <p:nvPr/>
        </p:nvSpPr>
        <p:spPr>
          <a:xfrm rot="16200000">
            <a:off x="1826669" y="2345281"/>
            <a:ext cx="9144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  <p:sp>
        <p:nvSpPr>
          <p:cNvPr id="27" name="Left-Right Arrow 26"/>
          <p:cNvSpPr/>
          <p:nvPr/>
        </p:nvSpPr>
        <p:spPr>
          <a:xfrm rot="16200000">
            <a:off x="6398669" y="2345281"/>
            <a:ext cx="9144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</p:spTree>
    <p:extLst>
      <p:ext uri="{BB962C8B-B14F-4D97-AF65-F5344CB8AC3E}">
        <p14:creationId xmlns:p14="http://schemas.microsoft.com/office/powerpoint/2010/main" val="65026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843" name="Rectangle 2"/>
          <p:cNvSpPr>
            <a:spLocks/>
          </p:cNvSpPr>
          <p:nvPr/>
        </p:nvSpPr>
        <p:spPr bwMode="auto">
          <a:xfrm>
            <a:off x="491133" y="4935886"/>
            <a:ext cx="1510830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800">
                <a:latin typeface="Lucida Grande" charset="0"/>
                <a:cs typeface="Lucida Grande" charset="0"/>
                <a:sym typeface="Lucida Grande" charset="0"/>
              </a:rPr>
              <a:t>© 2012 The Go To Group, Inc.</a:t>
            </a:r>
          </a:p>
        </p:txBody>
      </p:sp>
      <p:sp>
        <p:nvSpPr>
          <p:cNvPr id="547844" name="Rectangle 3"/>
          <p:cNvSpPr>
            <a:spLocks noGrp="1" noChangeArrowheads="1"/>
          </p:cNvSpPr>
          <p:nvPr>
            <p:ph type="title"/>
          </p:nvPr>
        </p:nvSpPr>
        <p:spPr/>
        <p:txBody>
          <a:bodyPr rIns="35677"/>
          <a:lstStyle/>
          <a:p>
            <a:pPr eaLnBrk="1" hangingPunct="1"/>
            <a:r>
              <a:rPr lang="en-US" dirty="0" smtClean="0">
                <a:latin typeface="Lucida Grande" charset="0"/>
                <a:ea typeface="ヒラギノ角ゴ ProN W3" charset="0"/>
                <a:cs typeface="ヒラギノ角ゴ ProN W3" charset="0"/>
              </a:rPr>
              <a:t>Simple ALM </a:t>
            </a:r>
            <a:r>
              <a:rPr lang="en-US" dirty="0">
                <a:latin typeface="Lucida Grande" charset="0"/>
                <a:ea typeface="ヒラギノ角ゴ ProN W3" charset="0"/>
                <a:cs typeface="ヒラギノ角ゴ ProN W3" charset="0"/>
              </a:rPr>
              <a:t>Process</a:t>
            </a:r>
          </a:p>
        </p:txBody>
      </p:sp>
      <p:cxnSp>
        <p:nvCxnSpPr>
          <p:cNvPr id="547852" name="Straight Connector 14"/>
          <p:cNvCxnSpPr>
            <a:cxnSpLocks noChangeShapeType="1"/>
          </p:cNvCxnSpPr>
          <p:nvPr/>
        </p:nvCxnSpPr>
        <p:spPr bwMode="auto">
          <a:xfrm rot="5400000">
            <a:off x="2879005" y="2812573"/>
            <a:ext cx="3536156" cy="223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</p:spPr>
      </p:cxnSp>
      <p:sp>
        <p:nvSpPr>
          <p:cNvPr id="547856" name="TextBox 19"/>
          <p:cNvSpPr txBox="1">
            <a:spLocks noChangeArrowheads="1"/>
          </p:cNvSpPr>
          <p:nvPr/>
        </p:nvSpPr>
        <p:spPr bwMode="auto">
          <a:xfrm>
            <a:off x="2685271" y="4171950"/>
            <a:ext cx="1886729" cy="434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291" tIns="32146" rIns="64291" bIns="32146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r" eaLnBrk="1" hangingPunct="1"/>
            <a:r>
              <a:rPr lang="en-US" sz="2400" b="1" dirty="0" smtClean="0">
                <a:latin typeface="+mn-lt"/>
              </a:rPr>
              <a:t>In-House JIRA</a:t>
            </a:r>
            <a:endParaRPr lang="en-US" sz="2400" b="1" dirty="0">
              <a:latin typeface="+mn-lt"/>
            </a:endParaRPr>
          </a:p>
        </p:txBody>
      </p:sp>
      <p:sp>
        <p:nvSpPr>
          <p:cNvPr id="18" name="TextBox 19"/>
          <p:cNvSpPr txBox="1">
            <a:spLocks noChangeArrowheads="1"/>
          </p:cNvSpPr>
          <p:nvPr/>
        </p:nvSpPr>
        <p:spPr bwMode="auto">
          <a:xfrm>
            <a:off x="4693651" y="4171950"/>
            <a:ext cx="1977844" cy="434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291" tIns="32146" rIns="64291" bIns="32146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2400" b="1" dirty="0" smtClean="0">
                <a:latin typeface="+mn-lt"/>
              </a:rPr>
              <a:t>Off-Shore JIRA</a:t>
            </a:r>
            <a:endParaRPr lang="en-US" sz="2400" b="1" dirty="0">
              <a:latin typeface="+mn-lt"/>
            </a:endParaRPr>
          </a:p>
        </p:txBody>
      </p:sp>
      <p:sp>
        <p:nvSpPr>
          <p:cNvPr id="15" name="Multidocument 14"/>
          <p:cNvSpPr>
            <a:spLocks noChangeArrowheads="1"/>
          </p:cNvSpPr>
          <p:nvPr/>
        </p:nvSpPr>
        <p:spPr bwMode="auto">
          <a:xfrm>
            <a:off x="1371600" y="1047750"/>
            <a:ext cx="1845470" cy="1273887"/>
          </a:xfrm>
          <a:prstGeom prst="flowChartMultidocument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Requirements</a:t>
            </a:r>
          </a:p>
        </p:txBody>
      </p:sp>
      <p:sp>
        <p:nvSpPr>
          <p:cNvPr id="16" name="Multidocument 15"/>
          <p:cNvSpPr>
            <a:spLocks noChangeArrowheads="1"/>
          </p:cNvSpPr>
          <p:nvPr/>
        </p:nvSpPr>
        <p:spPr bwMode="auto">
          <a:xfrm>
            <a:off x="1371600" y="2974263"/>
            <a:ext cx="1818084" cy="1273887"/>
          </a:xfrm>
          <a:prstGeom prst="flowChartMultidocument">
            <a:avLst/>
          </a:prstGeom>
          <a:solidFill>
            <a:srgbClr val="00867F"/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Test Cases</a:t>
            </a:r>
          </a:p>
        </p:txBody>
      </p:sp>
      <p:sp>
        <p:nvSpPr>
          <p:cNvPr id="17" name="Predefined Process 16"/>
          <p:cNvSpPr>
            <a:spLocks noChangeArrowheads="1"/>
          </p:cNvSpPr>
          <p:nvPr/>
        </p:nvSpPr>
        <p:spPr bwMode="auto">
          <a:xfrm>
            <a:off x="6096000" y="2974263"/>
            <a:ext cx="1524000" cy="1272707"/>
          </a:xfrm>
          <a:prstGeom prst="flowChartPredefinedProcess">
            <a:avLst/>
          </a:prstGeom>
          <a:solidFill>
            <a:srgbClr val="00867F"/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Sprints</a:t>
            </a:r>
            <a:r>
              <a:rPr lang="en-US" dirty="0" smtClean="0">
                <a:solidFill>
                  <a:srgbClr val="FFFFFF"/>
                </a:solidFill>
              </a:rPr>
              <a:t>/</a:t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 smtClean="0">
                <a:solidFill>
                  <a:srgbClr val="FFFFFF"/>
                </a:solidFill>
              </a:rPr>
              <a:t>Stories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Summing Junction 19"/>
          <p:cNvSpPr>
            <a:spLocks noChangeAspect="1" noChangeArrowheads="1"/>
          </p:cNvSpPr>
          <p:nvPr/>
        </p:nvSpPr>
        <p:spPr bwMode="auto">
          <a:xfrm>
            <a:off x="6172200" y="971550"/>
            <a:ext cx="1371600" cy="1371600"/>
          </a:xfrm>
          <a:prstGeom prst="flowChartSummingJunction">
            <a:avLst/>
          </a:prstGeom>
          <a:solidFill>
            <a:srgbClr val="00867F"/>
          </a:solidFill>
          <a:ln w="254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lIns="64291" tIns="32146" rIns="64291" bIns="32146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Defects</a:t>
            </a:r>
          </a:p>
        </p:txBody>
      </p:sp>
      <p:sp>
        <p:nvSpPr>
          <p:cNvPr id="23" name="Left-Right Arrow 22"/>
          <p:cNvSpPr/>
          <p:nvPr/>
        </p:nvSpPr>
        <p:spPr>
          <a:xfrm>
            <a:off x="3276600" y="1352550"/>
            <a:ext cx="27432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  <p:sp>
        <p:nvSpPr>
          <p:cNvPr id="24" name="Left-Right Arrow 23"/>
          <p:cNvSpPr/>
          <p:nvPr/>
        </p:nvSpPr>
        <p:spPr>
          <a:xfrm>
            <a:off x="3276600" y="3185612"/>
            <a:ext cx="27432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  <p:sp>
        <p:nvSpPr>
          <p:cNvPr id="25" name="Left-Right Arrow 24"/>
          <p:cNvSpPr/>
          <p:nvPr/>
        </p:nvSpPr>
        <p:spPr>
          <a:xfrm rot="16200000">
            <a:off x="1826669" y="2345281"/>
            <a:ext cx="9144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  <p:sp>
        <p:nvSpPr>
          <p:cNvPr id="27" name="Left-Right Arrow 26"/>
          <p:cNvSpPr/>
          <p:nvPr/>
        </p:nvSpPr>
        <p:spPr>
          <a:xfrm rot="16200000">
            <a:off x="6398669" y="2345281"/>
            <a:ext cx="914400" cy="452938"/>
          </a:xfrm>
          <a:prstGeom prst="leftRightArrow">
            <a:avLst>
              <a:gd name="adj1" fmla="val 50000"/>
              <a:gd name="adj2" fmla="val 75000"/>
            </a:avLst>
          </a:prstGeom>
          <a:solidFill>
            <a:srgbClr val="8A6E8F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err="1" smtClean="0"/>
          </a:p>
        </p:txBody>
      </p:sp>
    </p:spTree>
    <p:extLst>
      <p:ext uri="{BB962C8B-B14F-4D97-AF65-F5344CB8AC3E}">
        <p14:creationId xmlns:p14="http://schemas.microsoft.com/office/powerpoint/2010/main" val="373065828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Complexity</a:t>
            </a:r>
            <a:endParaRPr lang="en-US" dirty="0"/>
          </a:p>
        </p:txBody>
      </p:sp>
      <p:pic>
        <p:nvPicPr>
          <p:cNvPr id="7" name="Picture 6" descr="davinci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200149"/>
            <a:ext cx="1371600" cy="20756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05000" y="1104037"/>
            <a:ext cx="5334000" cy="931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“Simplicity is the ultimate sophistication”</a:t>
            </a:r>
          </a:p>
          <a:p>
            <a:pPr algn="r"/>
            <a:r>
              <a:rPr lang="en-US" sz="1400" dirty="0"/>
              <a:t>— Leonardo </a:t>
            </a:r>
            <a:r>
              <a:rPr lang="en-US" sz="1400" dirty="0" err="1"/>
              <a:t>daVinci</a:t>
            </a:r>
            <a:endParaRPr lang="en-US" sz="1400" dirty="0"/>
          </a:p>
          <a:p>
            <a:pPr>
              <a:lnSpc>
                <a:spcPct val="90000"/>
              </a:lnSpc>
            </a:pPr>
            <a:endParaRPr lang="en-US" dirty="0" err="1" smtClean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| Go2Group.com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ACE057-E4C6-4791-8941-0A7AD2CA89F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501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2419350"/>
            <a:ext cx="7315199" cy="1905000"/>
          </a:xfrm>
        </p:spPr>
        <p:txBody>
          <a:bodyPr/>
          <a:lstStyle/>
          <a:p>
            <a:r>
              <a:rPr lang="en-US" b="1" dirty="0"/>
              <a:t>Doug Bass</a:t>
            </a:r>
            <a:br>
              <a:rPr lang="en-US" b="1" dirty="0"/>
            </a:br>
            <a:r>
              <a:rPr lang="en-US" dirty="0">
                <a:hlinkClick r:id="rId3"/>
              </a:rPr>
              <a:t>dbass@go2group.com</a:t>
            </a:r>
            <a:endParaRPr lang="en-US" dirty="0"/>
          </a:p>
          <a:p>
            <a:r>
              <a:rPr lang="en-US" b="1" dirty="0" smtClean="0"/>
              <a:t>Brett Taylor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4"/>
              </a:rPr>
              <a:t>btaylor@go2group.com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9259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781338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314450"/>
            <a:ext cx="6324600" cy="1028700"/>
          </a:xfrm>
        </p:spPr>
        <p:txBody>
          <a:bodyPr/>
          <a:lstStyle/>
          <a:p>
            <a:r>
              <a:rPr lang="en-US" dirty="0"/>
              <a:t>Aligning ALM Tools and Bringing Excellence to ALM Ecosystems </a:t>
            </a:r>
            <a:endParaRPr lang="en-US" b="0" dirty="0">
              <a:solidFill>
                <a:srgbClr val="A10133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3571875"/>
            <a:ext cx="4953000" cy="742950"/>
          </a:xfrm>
        </p:spPr>
        <p:txBody>
          <a:bodyPr/>
          <a:lstStyle/>
          <a:p>
            <a:r>
              <a:rPr lang="en-US" b="1" dirty="0" smtClean="0"/>
              <a:t>Doug Bass</a:t>
            </a:r>
            <a:br>
              <a:rPr lang="en-US" b="1" dirty="0" smtClean="0"/>
            </a:br>
            <a:r>
              <a:rPr lang="en-US" dirty="0" smtClean="0"/>
              <a:t>SVP Engineering</a:t>
            </a: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57600"/>
            <a:ext cx="1024128" cy="1028700"/>
          </a:xfrm>
          <a:prstGeom prst="rect">
            <a:avLst/>
          </a:prstGeom>
        </p:spPr>
      </p:pic>
      <p:sp>
        <p:nvSpPr>
          <p:cNvPr id="11" name="Subtitle 2"/>
          <p:cNvSpPr txBox="1">
            <a:spLocks/>
          </p:cNvSpPr>
          <p:nvPr/>
        </p:nvSpPr>
        <p:spPr>
          <a:xfrm>
            <a:off x="1905000" y="2400300"/>
            <a:ext cx="4953000" cy="7429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Clr>
                <a:schemeClr val="tx1">
                  <a:lumMod val="40000"/>
                  <a:lumOff val="60000"/>
                </a:schemeClr>
              </a:buClr>
              <a:buFont typeface="Wingdings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40000"/>
                  <a:lumOff val="60000"/>
                </a:schemeClr>
              </a:buClr>
              <a:buFont typeface="Wingdings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chemeClr val="tx1">
                  <a:lumMod val="40000"/>
                  <a:lumOff val="60000"/>
                </a:schemeClr>
              </a:buClr>
              <a:buFont typeface="Wingdings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>
                  <a:lumMod val="40000"/>
                  <a:lumOff val="60000"/>
                </a:schemeClr>
              </a:buClr>
              <a:buFont typeface="Wingdings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>
                  <a:lumMod val="40000"/>
                  <a:lumOff val="60000"/>
                </a:schemeClr>
              </a:buClr>
              <a:buFont typeface="Wingdings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Brett Taylor</a:t>
            </a:r>
            <a:br>
              <a:rPr lang="en-US" b="1" dirty="0" smtClean="0"/>
            </a:br>
            <a:r>
              <a:rPr lang="en-US" dirty="0" smtClean="0"/>
              <a:t>CEO</a:t>
            </a:r>
          </a:p>
        </p:txBody>
      </p:sp>
      <p:pic>
        <p:nvPicPr>
          <p:cNvPr id="6" name="Picture 5" descr="brett-taylor-bw.jpg"/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3"/>
          <a:stretch/>
        </p:blipFill>
        <p:spPr>
          <a:xfrm>
            <a:off x="838200" y="2490788"/>
            <a:ext cx="1024128" cy="110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847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Go2Group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2817006"/>
          </a:xfrm>
        </p:spPr>
        <p:txBody>
          <a:bodyPr>
            <a:normAutofit lnSpcReduction="10000"/>
          </a:bodyPr>
          <a:lstStyle/>
          <a:p>
            <a:r>
              <a:rPr lang="en-US" sz="1900" dirty="0" smtClean="0"/>
              <a:t>Founded in 2002</a:t>
            </a:r>
          </a:p>
          <a:p>
            <a:r>
              <a:rPr lang="en-US" sz="1900" dirty="0"/>
              <a:t>Leading </a:t>
            </a:r>
            <a:r>
              <a:rPr lang="en-US" sz="1900" dirty="0" smtClean="0"/>
              <a:t>industry experts </a:t>
            </a:r>
            <a:r>
              <a:rPr lang="en-US" sz="1900" dirty="0"/>
              <a:t>in </a:t>
            </a:r>
            <a:r>
              <a:rPr lang="en-US" sz="1900" dirty="0" smtClean="0"/>
              <a:t>ALM (application lifecycle management) </a:t>
            </a:r>
          </a:p>
          <a:p>
            <a:r>
              <a:rPr lang="en-US" sz="1900" dirty="0" smtClean="0"/>
              <a:t>Global, experienced team</a:t>
            </a:r>
          </a:p>
          <a:p>
            <a:pPr lvl="1"/>
            <a:r>
              <a:rPr lang="en-US" sz="1900" dirty="0" smtClean="0"/>
              <a:t>Offices in US, India, Japan, China, Europe</a:t>
            </a:r>
          </a:p>
          <a:p>
            <a:pPr lvl="1"/>
            <a:r>
              <a:rPr lang="en-US" sz="1900" dirty="0" smtClean="0"/>
              <a:t>35 full-time employees</a:t>
            </a:r>
          </a:p>
          <a:p>
            <a:r>
              <a:rPr lang="en-US" sz="1900" dirty="0" smtClean="0"/>
              <a:t>GSA Listed</a:t>
            </a:r>
          </a:p>
          <a:p>
            <a:pPr lvl="1"/>
            <a:endParaRPr lang="en-US" dirty="0" smtClean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EACE057-E4C6-4791-8941-0A7AD2CA89F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1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614940"/>
            <a:ext cx="1655064" cy="69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383980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Expert in ALM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2242641"/>
          </a:xfrm>
        </p:spPr>
        <p:txBody>
          <a:bodyPr>
            <a:normAutofit/>
          </a:bodyPr>
          <a:lstStyle/>
          <a:p>
            <a:r>
              <a:rPr lang="en-US" sz="1800" dirty="0" smtClean="0"/>
              <a:t>Expert in ALM tools from HP, </a:t>
            </a:r>
            <a:r>
              <a:rPr lang="en-US" sz="1800" dirty="0" err="1" smtClean="0"/>
              <a:t>Atlassian</a:t>
            </a:r>
            <a:r>
              <a:rPr lang="en-US" sz="1800" dirty="0" smtClean="0"/>
              <a:t>, IBM</a:t>
            </a:r>
            <a:r>
              <a:rPr lang="en-US" sz="1800" dirty="0"/>
              <a:t>, Perforce, Salesforce</a:t>
            </a:r>
            <a:r>
              <a:rPr lang="en-US" sz="1800" dirty="0" smtClean="0"/>
              <a:t>, TFS</a:t>
            </a:r>
            <a:r>
              <a:rPr lang="en-US" sz="1800" dirty="0"/>
              <a:t>, and </a:t>
            </a:r>
            <a:r>
              <a:rPr lang="en-US" sz="1800" dirty="0" err="1" smtClean="0"/>
              <a:t>SugarCRM</a:t>
            </a:r>
            <a:endParaRPr lang="en-US" sz="1800" dirty="0" smtClean="0"/>
          </a:p>
          <a:p>
            <a:pPr lvl="1"/>
            <a:r>
              <a:rPr lang="en-US" sz="1800" b="1" dirty="0" smtClean="0"/>
              <a:t>HP </a:t>
            </a:r>
            <a:r>
              <a:rPr lang="en-US" sz="1800" b="1" dirty="0"/>
              <a:t>Gold </a:t>
            </a:r>
            <a:r>
              <a:rPr lang="en-US" sz="1800" b="1" dirty="0" smtClean="0"/>
              <a:t>Business Partner</a:t>
            </a:r>
          </a:p>
          <a:p>
            <a:pPr lvl="1"/>
            <a:r>
              <a:rPr lang="en-US" sz="1800" b="1" dirty="0" smtClean="0"/>
              <a:t>The world’s largest reseller of Atlassian development tools</a:t>
            </a:r>
          </a:p>
          <a:p>
            <a:pPr lvl="1"/>
            <a:r>
              <a:rPr lang="en-US" sz="1800" b="1" dirty="0" smtClean="0"/>
              <a:t>Enterprise Platinum Atlassian Expert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EACE057-E4C6-4791-8941-0A7AD2CA89F6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086587" y="3276637"/>
            <a:ext cx="4901183" cy="1158145"/>
            <a:chOff x="1194817" y="3394805"/>
            <a:chExt cx="4901183" cy="1158145"/>
          </a:xfrm>
        </p:grpSpPr>
        <p:pic>
          <p:nvPicPr>
            <p:cNvPr id="6" name="Picture 5" descr="E:\logos\atlassian-enterprise-experts-badge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184414" y="3394805"/>
              <a:ext cx="911586" cy="457200"/>
            </a:xfrm>
            <a:prstGeom prst="rect">
              <a:avLst/>
            </a:prstGeom>
            <a:noFill/>
          </p:spPr>
        </p:pic>
        <p:pic>
          <p:nvPicPr>
            <p:cNvPr id="7" name="Picture 6" descr="E:\logos\atlassian-platinum-experts-badge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184414" y="4023455"/>
              <a:ext cx="894361" cy="520331"/>
            </a:xfrm>
            <a:prstGeom prst="rect">
              <a:avLst/>
            </a:prstGeom>
            <a:noFill/>
          </p:spPr>
        </p:pic>
        <p:pic>
          <p:nvPicPr>
            <p:cNvPr id="8" name="Picture 4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94818" y="4080605"/>
              <a:ext cx="891769" cy="342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14"/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9265" y="3394805"/>
              <a:ext cx="1001429" cy="2238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15"/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7" t="35120" r="2628" b="30821"/>
            <a:stretch>
              <a:fillRect/>
            </a:stretch>
          </p:blipFill>
          <p:spPr bwMode="auto">
            <a:xfrm>
              <a:off x="3089265" y="3842480"/>
              <a:ext cx="1025535" cy="2767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16"/>
            <p:cNvPicPr>
              <a:picLocks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9265" y="4252055"/>
              <a:ext cx="1025535" cy="300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Picture 4" descr="Gold_Partner_Insignia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817" y="3394805"/>
              <a:ext cx="1025535" cy="470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82893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Experienced in ALM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148620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Hundreds of </a:t>
            </a:r>
            <a:r>
              <a:rPr lang="en-US" sz="1800" dirty="0"/>
              <a:t>software </a:t>
            </a:r>
            <a:r>
              <a:rPr lang="en-US" sz="1800" dirty="0" smtClean="0"/>
              <a:t>productivity installations since 2002</a:t>
            </a:r>
          </a:p>
          <a:p>
            <a:pPr lvl="1"/>
            <a:r>
              <a:rPr lang="en-US" sz="1800" dirty="0" smtClean="0"/>
              <a:t>Hundreds </a:t>
            </a:r>
            <a:r>
              <a:rPr lang="en-US" sz="1800" dirty="0"/>
              <a:t>of active clients</a:t>
            </a:r>
          </a:p>
          <a:p>
            <a:pPr lvl="1"/>
            <a:r>
              <a:rPr lang="en-US" sz="1800" dirty="0" smtClean="0"/>
              <a:t>Operational in 66+ countries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smtClean="0"/>
          </a:p>
          <a:p>
            <a:endParaRPr lang="en-US" dirty="0"/>
          </a:p>
        </p:txBody>
      </p:sp>
      <p:sp>
        <p:nvSpPr>
          <p:cNvPr id="32" name="Footer Placeholder 4"/>
          <p:cNvSpPr txBox="1">
            <a:spLocks/>
          </p:cNvSpPr>
          <p:nvPr/>
        </p:nvSpPr>
        <p:spPr>
          <a:xfrm>
            <a:off x="685800" y="4962525"/>
            <a:ext cx="4160520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4962525"/>
            <a:ext cx="201168" cy="1303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EACE057-E4C6-4791-8941-0A7AD2CA89F6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806085" y="3488436"/>
            <a:ext cx="7728315" cy="769620"/>
            <a:chOff x="685800" y="3581400"/>
            <a:chExt cx="7594507" cy="82296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00682" y="3630930"/>
              <a:ext cx="990600" cy="7239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1459" y="3656330"/>
              <a:ext cx="1092200" cy="6731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43881" y="3649980"/>
              <a:ext cx="667011" cy="685800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5800" y="3649980"/>
              <a:ext cx="710293" cy="68580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26258" y="3581400"/>
              <a:ext cx="940526" cy="822960"/>
            </a:xfrm>
            <a:prstGeom prst="rect">
              <a:avLst/>
            </a:prstGeom>
          </p:spPr>
        </p:pic>
        <p:pic>
          <p:nvPicPr>
            <p:cNvPr id="20" name="Picture 10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9" t="24332" r="998" b="22832"/>
            <a:stretch>
              <a:fillRect/>
            </a:stretch>
          </p:blipFill>
          <p:spPr bwMode="auto">
            <a:xfrm>
              <a:off x="7263494" y="3718560"/>
              <a:ext cx="1016813" cy="548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Picture 17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9383" y="3649980"/>
              <a:ext cx="1028700" cy="685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5" descr="HP_Blue_CMYKC.eps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2660" y="3657600"/>
              <a:ext cx="633533" cy="635000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85" y="2647950"/>
            <a:ext cx="916433" cy="5905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700" y="2590148"/>
            <a:ext cx="848742" cy="70615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188" y="2726055"/>
            <a:ext cx="1429543" cy="43434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670" y="2629200"/>
            <a:ext cx="1111117" cy="62804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120" y="2688541"/>
            <a:ext cx="885775" cy="54995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261" y="2873092"/>
            <a:ext cx="1636155" cy="36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876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Multiple </a:t>
            </a:r>
            <a:r>
              <a:rPr lang="en-US" sz="1800" b="1" dirty="0" smtClean="0"/>
              <a:t>workgroups</a:t>
            </a:r>
            <a:r>
              <a:rPr lang="en-US" sz="1800" dirty="0" smtClean="0"/>
              <a:t> — worldwide!</a:t>
            </a:r>
          </a:p>
          <a:p>
            <a:r>
              <a:rPr lang="en-US" sz="1800" dirty="0"/>
              <a:t>M</a:t>
            </a:r>
            <a:r>
              <a:rPr lang="en-US" sz="1800" dirty="0" smtClean="0"/>
              <a:t>ultiple </a:t>
            </a:r>
            <a:r>
              <a:rPr lang="en-US" sz="1800" b="1" dirty="0" smtClean="0"/>
              <a:t>ALM systems</a:t>
            </a:r>
          </a:p>
          <a:p>
            <a:r>
              <a:rPr lang="en-US" sz="1800" dirty="0" smtClean="0"/>
              <a:t>Multiple </a:t>
            </a:r>
            <a:r>
              <a:rPr lang="en-US" sz="1800" b="1" dirty="0" smtClean="0"/>
              <a:t>data sources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ACE057-E4C6-4791-8941-0A7AD2CA89F6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762000" y="2578358"/>
            <a:ext cx="7543800" cy="2126992"/>
            <a:chOff x="762001" y="2724150"/>
            <a:chExt cx="6705599" cy="1831658"/>
          </a:xfrm>
        </p:grpSpPr>
        <p:pic>
          <p:nvPicPr>
            <p:cNvPr id="6" name="Picture 4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786" y="4097179"/>
              <a:ext cx="890804" cy="342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4"/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69015" y="2875197"/>
              <a:ext cx="1000345" cy="2238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15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7" t="35120" r="2628" b="30821"/>
            <a:stretch>
              <a:fillRect/>
            </a:stretch>
          </p:blipFill>
          <p:spPr bwMode="auto">
            <a:xfrm>
              <a:off x="2556975" y="3463442"/>
              <a:ext cx="1024425" cy="2767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6"/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1975" y="2836683"/>
              <a:ext cx="1024425" cy="300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9" descr="logoJIRAPNG (1)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8887" y="3352800"/>
              <a:ext cx="910600" cy="49803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177583" y="2724150"/>
              <a:ext cx="1081338" cy="52595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9"/>
            <a:srcRect l="3846" t="15670" r="5128" b="14937"/>
            <a:stretch/>
          </p:blipFill>
          <p:spPr>
            <a:xfrm>
              <a:off x="6120671" y="3524250"/>
              <a:ext cx="1346929" cy="29527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17589" y="3430370"/>
              <a:ext cx="913247" cy="3429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7369" y="3981450"/>
              <a:ext cx="853688" cy="574358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12"/>
            <a:srcRect t="13096" b="27380"/>
            <a:stretch/>
          </p:blipFill>
          <p:spPr>
            <a:xfrm>
              <a:off x="4471460" y="4038600"/>
              <a:ext cx="978895" cy="409575"/>
            </a:xfrm>
            <a:prstGeom prst="rect">
              <a:avLst/>
            </a:prstGeom>
          </p:spPr>
        </p:pic>
        <p:pic>
          <p:nvPicPr>
            <p:cNvPr id="17" name="Picture 16" descr="borland.jpg"/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834" b="22222"/>
            <a:stretch/>
          </p:blipFill>
          <p:spPr>
            <a:xfrm>
              <a:off x="6234496" y="4041458"/>
              <a:ext cx="910600" cy="390525"/>
            </a:xfrm>
            <a:prstGeom prst="rect">
              <a:avLst/>
            </a:prstGeom>
          </p:spPr>
        </p:pic>
        <p:grpSp>
          <p:nvGrpSpPr>
            <p:cNvPr id="27" name="Group 26"/>
            <p:cNvGrpSpPr/>
            <p:nvPr/>
          </p:nvGrpSpPr>
          <p:grpSpPr>
            <a:xfrm>
              <a:off x="762001" y="2785424"/>
              <a:ext cx="1024424" cy="410214"/>
              <a:chOff x="762000" y="3434498"/>
              <a:chExt cx="1371599" cy="546952"/>
            </a:xfrm>
          </p:grpSpPr>
          <p:pic>
            <p:nvPicPr>
              <p:cNvPr id="16" name="Picture 15"/>
              <p:cNvPicPr>
                <a:picLocks noChangeAspect="1"/>
              </p:cNvPicPr>
              <p:nvPr/>
            </p:nvPicPr>
            <p:blipFill rotWithShape="1">
              <a:blip r:embed="rId14"/>
              <a:srcRect l="41435"/>
              <a:stretch/>
            </p:blipFill>
            <p:spPr>
              <a:xfrm>
                <a:off x="1330324" y="3434498"/>
                <a:ext cx="803275" cy="537882"/>
              </a:xfrm>
              <a:prstGeom prst="rect">
                <a:avLst/>
              </a:prstGeom>
            </p:spPr>
          </p:pic>
          <p:pic>
            <p:nvPicPr>
              <p:cNvPr id="26" name="Picture 25" descr="HP_Blue_CMYKC.eps"/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2000" y="3470275"/>
                <a:ext cx="509994" cy="51117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0551331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Problem: </a:t>
            </a:r>
            <a:r>
              <a:rPr lang="en-US" dirty="0" err="1" smtClean="0"/>
              <a:t>Siloed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ACE057-E4C6-4791-8941-0A7AD2CA89F6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426464" y="1296987"/>
            <a:ext cx="6291072" cy="3027363"/>
            <a:chOff x="1426464" y="1068387"/>
            <a:chExt cx="6291072" cy="3027363"/>
          </a:xfrm>
        </p:grpSpPr>
        <p:grpSp>
          <p:nvGrpSpPr>
            <p:cNvPr id="242" name="Group 241"/>
            <p:cNvGrpSpPr/>
            <p:nvPr/>
          </p:nvGrpSpPr>
          <p:grpSpPr>
            <a:xfrm>
              <a:off x="1739900" y="1473200"/>
              <a:ext cx="1024424" cy="410214"/>
              <a:chOff x="762000" y="3434498"/>
              <a:chExt cx="1371599" cy="546952"/>
            </a:xfrm>
          </p:grpSpPr>
          <p:pic>
            <p:nvPicPr>
              <p:cNvPr id="243" name="Picture 242"/>
              <p:cNvPicPr>
                <a:picLocks noChangeAspect="1"/>
              </p:cNvPicPr>
              <p:nvPr/>
            </p:nvPicPr>
            <p:blipFill rotWithShape="1">
              <a:blip r:embed="rId3"/>
              <a:srcRect l="41435"/>
              <a:stretch/>
            </p:blipFill>
            <p:spPr>
              <a:xfrm>
                <a:off x="1330324" y="3434498"/>
                <a:ext cx="803275" cy="537882"/>
              </a:xfrm>
              <a:prstGeom prst="rect">
                <a:avLst/>
              </a:prstGeom>
            </p:spPr>
          </p:pic>
          <p:pic>
            <p:nvPicPr>
              <p:cNvPr id="244" name="Picture 243" descr="HP_Blue_CMYKC.eps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2000" y="3470275"/>
                <a:ext cx="509994" cy="511175"/>
              </a:xfrm>
              <a:prstGeom prst="rect">
                <a:avLst/>
              </a:prstGeom>
            </p:spPr>
          </p:pic>
        </p:grpSp>
        <p:pic>
          <p:nvPicPr>
            <p:cNvPr id="23" name="Picture 4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29696" y="3319621"/>
              <a:ext cx="892467" cy="342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Picture 14"/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9574" y="1567097"/>
              <a:ext cx="1002214" cy="2238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15"/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7" t="35120" r="2628" b="30821"/>
            <a:stretch>
              <a:fillRect/>
            </a:stretch>
          </p:blipFill>
          <p:spPr bwMode="auto">
            <a:xfrm>
              <a:off x="3272263" y="2488717"/>
              <a:ext cx="1026338" cy="2767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" name="Picture 16"/>
            <p:cNvPicPr>
              <a:picLocks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8087" y="1528583"/>
              <a:ext cx="1026338" cy="300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26" descr="logoJIRAPNG (1)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0354" y="2363788"/>
              <a:ext cx="912300" cy="498039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44333" y="1416050"/>
              <a:ext cx="1083357" cy="525959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11"/>
            <a:srcRect l="3846" t="15670" r="5128" b="14937"/>
            <a:stretch/>
          </p:blipFill>
          <p:spPr>
            <a:xfrm>
              <a:off x="6211289" y="2460407"/>
              <a:ext cx="1349444" cy="295275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795759" y="2431832"/>
              <a:ext cx="914952" cy="342900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825595" y="3203892"/>
              <a:ext cx="855282" cy="574358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14"/>
            <a:srcRect t="13096" b="27380"/>
            <a:stretch/>
          </p:blipFill>
          <p:spPr>
            <a:xfrm>
              <a:off x="4860894" y="3286284"/>
              <a:ext cx="980723" cy="409575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7603498" y="1187450"/>
              <a:ext cx="114038" cy="2795588"/>
              <a:chOff x="8991600" y="1524000"/>
              <a:chExt cx="152400" cy="3727450"/>
            </a:xfrm>
            <a:solidFill>
              <a:srgbClr val="5D0F00"/>
            </a:solidFill>
          </p:grpSpPr>
          <p:sp>
            <p:nvSpPr>
              <p:cNvPr id="218" name="Rectangle 217"/>
              <p:cNvSpPr/>
              <p:nvPr/>
            </p:nvSpPr>
            <p:spPr>
              <a:xfrm rot="16200000">
                <a:off x="8915400" y="50228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19" name="Rectangle 218"/>
              <p:cNvSpPr/>
              <p:nvPr/>
            </p:nvSpPr>
            <p:spPr>
              <a:xfrm rot="16200000">
                <a:off x="8915400" y="47117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0" name="Rectangle 219"/>
              <p:cNvSpPr/>
              <p:nvPr/>
            </p:nvSpPr>
            <p:spPr>
              <a:xfrm rot="16200000">
                <a:off x="8915400" y="44005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1" name="Rectangle 220"/>
              <p:cNvSpPr/>
              <p:nvPr/>
            </p:nvSpPr>
            <p:spPr>
              <a:xfrm rot="16200000">
                <a:off x="8915400" y="4089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2" name="Rectangle 221"/>
              <p:cNvSpPr/>
              <p:nvPr/>
            </p:nvSpPr>
            <p:spPr>
              <a:xfrm rot="16200000">
                <a:off x="8915400" y="37782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3" name="Rectangle 222"/>
              <p:cNvSpPr/>
              <p:nvPr/>
            </p:nvSpPr>
            <p:spPr>
              <a:xfrm rot="16200000">
                <a:off x="8915400" y="34671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4" name="Rectangle 223"/>
              <p:cNvSpPr/>
              <p:nvPr/>
            </p:nvSpPr>
            <p:spPr>
              <a:xfrm rot="16200000">
                <a:off x="8915400" y="31559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5" name="Rectangle 224"/>
              <p:cNvSpPr/>
              <p:nvPr/>
            </p:nvSpPr>
            <p:spPr>
              <a:xfrm rot="16200000">
                <a:off x="8915400" y="2844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6" name="Rectangle 225"/>
              <p:cNvSpPr/>
              <p:nvPr/>
            </p:nvSpPr>
            <p:spPr>
              <a:xfrm rot="16200000">
                <a:off x="8915400" y="2533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7" name="Rectangle 226"/>
              <p:cNvSpPr/>
              <p:nvPr/>
            </p:nvSpPr>
            <p:spPr>
              <a:xfrm rot="16200000">
                <a:off x="8915400" y="2222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8" name="Rectangle 227"/>
              <p:cNvSpPr/>
              <p:nvPr/>
            </p:nvSpPr>
            <p:spPr>
              <a:xfrm rot="16200000">
                <a:off x="8915400" y="19113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9" name="Rectangle 228"/>
              <p:cNvSpPr/>
              <p:nvPr/>
            </p:nvSpPr>
            <p:spPr>
              <a:xfrm rot="16200000">
                <a:off x="8915400" y="16002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426464" y="1068387"/>
              <a:ext cx="6283151" cy="233363"/>
              <a:chOff x="381000" y="1295400"/>
              <a:chExt cx="8396815" cy="311150"/>
            </a:xfrm>
            <a:solidFill>
              <a:srgbClr val="5D0F00"/>
            </a:solidFill>
          </p:grpSpPr>
          <p:sp>
            <p:nvSpPr>
              <p:cNvPr id="283" name="Rectangle 282"/>
              <p:cNvSpPr/>
              <p:nvPr/>
            </p:nvSpPr>
            <p:spPr>
              <a:xfrm>
                <a:off x="5482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4" name="Rectangle 283"/>
              <p:cNvSpPr/>
              <p:nvPr/>
            </p:nvSpPr>
            <p:spPr>
              <a:xfrm>
                <a:off x="8593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11705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6" name="Rectangle 285"/>
              <p:cNvSpPr/>
              <p:nvPr/>
            </p:nvSpPr>
            <p:spPr>
              <a:xfrm>
                <a:off x="14816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7" name="Rectangle 286"/>
              <p:cNvSpPr/>
              <p:nvPr/>
            </p:nvSpPr>
            <p:spPr>
              <a:xfrm>
                <a:off x="17928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8" name="Rectangle 287"/>
              <p:cNvSpPr/>
              <p:nvPr/>
            </p:nvSpPr>
            <p:spPr>
              <a:xfrm>
                <a:off x="21039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9" name="Rectangle 288"/>
              <p:cNvSpPr/>
              <p:nvPr/>
            </p:nvSpPr>
            <p:spPr>
              <a:xfrm>
                <a:off x="24151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0" name="Rectangle 289"/>
              <p:cNvSpPr/>
              <p:nvPr/>
            </p:nvSpPr>
            <p:spPr>
              <a:xfrm>
                <a:off x="2726267" y="14541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1" name="Rectangle 290"/>
              <p:cNvSpPr/>
              <p:nvPr/>
            </p:nvSpPr>
            <p:spPr>
              <a:xfrm>
                <a:off x="30374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2" name="Rectangle 291"/>
              <p:cNvSpPr/>
              <p:nvPr/>
            </p:nvSpPr>
            <p:spPr>
              <a:xfrm>
                <a:off x="33485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3" name="Rectangle 292"/>
              <p:cNvSpPr/>
              <p:nvPr/>
            </p:nvSpPr>
            <p:spPr>
              <a:xfrm>
                <a:off x="36597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4" name="Rectangle 293"/>
              <p:cNvSpPr/>
              <p:nvPr/>
            </p:nvSpPr>
            <p:spPr>
              <a:xfrm>
                <a:off x="39708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5" name="Rectangle 294"/>
              <p:cNvSpPr/>
              <p:nvPr/>
            </p:nvSpPr>
            <p:spPr>
              <a:xfrm>
                <a:off x="42820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6" name="Rectangle 295"/>
              <p:cNvSpPr/>
              <p:nvPr/>
            </p:nvSpPr>
            <p:spPr>
              <a:xfrm>
                <a:off x="45931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7" name="Rectangle 296"/>
              <p:cNvSpPr/>
              <p:nvPr/>
            </p:nvSpPr>
            <p:spPr>
              <a:xfrm>
                <a:off x="49043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8" name="Rectangle 297"/>
              <p:cNvSpPr/>
              <p:nvPr/>
            </p:nvSpPr>
            <p:spPr>
              <a:xfrm>
                <a:off x="52154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9" name="Rectangle 298"/>
              <p:cNvSpPr/>
              <p:nvPr/>
            </p:nvSpPr>
            <p:spPr>
              <a:xfrm>
                <a:off x="55266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0" name="Rectangle 299"/>
              <p:cNvSpPr/>
              <p:nvPr/>
            </p:nvSpPr>
            <p:spPr>
              <a:xfrm>
                <a:off x="58377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1" name="Rectangle 300"/>
              <p:cNvSpPr/>
              <p:nvPr/>
            </p:nvSpPr>
            <p:spPr>
              <a:xfrm>
                <a:off x="61489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2" name="Rectangle 301"/>
              <p:cNvSpPr/>
              <p:nvPr/>
            </p:nvSpPr>
            <p:spPr>
              <a:xfrm>
                <a:off x="64600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3" name="Rectangle 302"/>
              <p:cNvSpPr/>
              <p:nvPr/>
            </p:nvSpPr>
            <p:spPr>
              <a:xfrm>
                <a:off x="67712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4" name="Rectangle 303"/>
              <p:cNvSpPr/>
              <p:nvPr/>
            </p:nvSpPr>
            <p:spPr>
              <a:xfrm>
                <a:off x="70823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5" name="Rectangle 304"/>
              <p:cNvSpPr/>
              <p:nvPr/>
            </p:nvSpPr>
            <p:spPr>
              <a:xfrm>
                <a:off x="73935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6" name="Rectangle 305"/>
              <p:cNvSpPr/>
              <p:nvPr/>
            </p:nvSpPr>
            <p:spPr>
              <a:xfrm>
                <a:off x="77046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7" name="Rectangle 306"/>
              <p:cNvSpPr/>
              <p:nvPr/>
            </p:nvSpPr>
            <p:spPr>
              <a:xfrm>
                <a:off x="3810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8" name="Rectangle 307"/>
              <p:cNvSpPr/>
              <p:nvPr/>
            </p:nvSpPr>
            <p:spPr>
              <a:xfrm>
                <a:off x="6921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9" name="Rectangle 308"/>
              <p:cNvSpPr/>
              <p:nvPr/>
            </p:nvSpPr>
            <p:spPr>
              <a:xfrm>
                <a:off x="10033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0" name="Rectangle 309"/>
              <p:cNvSpPr/>
              <p:nvPr/>
            </p:nvSpPr>
            <p:spPr>
              <a:xfrm>
                <a:off x="13144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1" name="Rectangle 310"/>
              <p:cNvSpPr/>
              <p:nvPr/>
            </p:nvSpPr>
            <p:spPr>
              <a:xfrm>
                <a:off x="16256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2" name="Rectangle 311"/>
              <p:cNvSpPr/>
              <p:nvPr/>
            </p:nvSpPr>
            <p:spPr>
              <a:xfrm>
                <a:off x="19367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3" name="Rectangle 312"/>
              <p:cNvSpPr/>
              <p:nvPr/>
            </p:nvSpPr>
            <p:spPr>
              <a:xfrm>
                <a:off x="22479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4" name="Rectangle 313"/>
              <p:cNvSpPr/>
              <p:nvPr/>
            </p:nvSpPr>
            <p:spPr>
              <a:xfrm>
                <a:off x="25590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5" name="Rectangle 314"/>
              <p:cNvSpPr/>
              <p:nvPr/>
            </p:nvSpPr>
            <p:spPr>
              <a:xfrm>
                <a:off x="28702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6" name="Rectangle 315"/>
              <p:cNvSpPr/>
              <p:nvPr/>
            </p:nvSpPr>
            <p:spPr>
              <a:xfrm>
                <a:off x="31813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7" name="Rectangle 316"/>
              <p:cNvSpPr/>
              <p:nvPr/>
            </p:nvSpPr>
            <p:spPr>
              <a:xfrm>
                <a:off x="34925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8" name="Rectangle 317"/>
              <p:cNvSpPr/>
              <p:nvPr/>
            </p:nvSpPr>
            <p:spPr>
              <a:xfrm>
                <a:off x="38036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9" name="Rectangle 318"/>
              <p:cNvSpPr/>
              <p:nvPr/>
            </p:nvSpPr>
            <p:spPr>
              <a:xfrm>
                <a:off x="41148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0" name="Rectangle 319"/>
              <p:cNvSpPr/>
              <p:nvPr/>
            </p:nvSpPr>
            <p:spPr>
              <a:xfrm>
                <a:off x="44259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1" name="Rectangle 320"/>
              <p:cNvSpPr/>
              <p:nvPr/>
            </p:nvSpPr>
            <p:spPr>
              <a:xfrm>
                <a:off x="47371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2" name="Rectangle 321"/>
              <p:cNvSpPr/>
              <p:nvPr/>
            </p:nvSpPr>
            <p:spPr>
              <a:xfrm>
                <a:off x="50482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3" name="Rectangle 322"/>
              <p:cNvSpPr/>
              <p:nvPr/>
            </p:nvSpPr>
            <p:spPr>
              <a:xfrm>
                <a:off x="53594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4" name="Rectangle 323"/>
              <p:cNvSpPr/>
              <p:nvPr/>
            </p:nvSpPr>
            <p:spPr>
              <a:xfrm>
                <a:off x="56705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5" name="Rectangle 324"/>
              <p:cNvSpPr/>
              <p:nvPr/>
            </p:nvSpPr>
            <p:spPr>
              <a:xfrm>
                <a:off x="59817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6" name="Rectangle 325"/>
              <p:cNvSpPr/>
              <p:nvPr/>
            </p:nvSpPr>
            <p:spPr>
              <a:xfrm>
                <a:off x="62928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7" name="Rectangle 326"/>
              <p:cNvSpPr/>
              <p:nvPr/>
            </p:nvSpPr>
            <p:spPr>
              <a:xfrm>
                <a:off x="66040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8" name="Rectangle 327"/>
              <p:cNvSpPr/>
              <p:nvPr/>
            </p:nvSpPr>
            <p:spPr>
              <a:xfrm>
                <a:off x="69151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9" name="Rectangle 328"/>
              <p:cNvSpPr/>
              <p:nvPr/>
            </p:nvSpPr>
            <p:spPr>
              <a:xfrm>
                <a:off x="72263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0" name="Rectangle 329"/>
              <p:cNvSpPr/>
              <p:nvPr/>
            </p:nvSpPr>
            <p:spPr>
              <a:xfrm>
                <a:off x="75374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2" name="Rectangle 331"/>
              <p:cNvSpPr/>
              <p:nvPr/>
            </p:nvSpPr>
            <p:spPr>
              <a:xfrm>
                <a:off x="8017932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3" name="Rectangle 332"/>
              <p:cNvSpPr/>
              <p:nvPr/>
            </p:nvSpPr>
            <p:spPr>
              <a:xfrm>
                <a:off x="8329082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7" name="Rectangle 336"/>
              <p:cNvSpPr/>
              <p:nvPr/>
            </p:nvSpPr>
            <p:spPr>
              <a:xfrm>
                <a:off x="785071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8" name="Rectangle 337"/>
              <p:cNvSpPr/>
              <p:nvPr/>
            </p:nvSpPr>
            <p:spPr>
              <a:xfrm>
                <a:off x="816186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9" name="Rectangle 338"/>
              <p:cNvSpPr/>
              <p:nvPr/>
            </p:nvSpPr>
            <p:spPr>
              <a:xfrm>
                <a:off x="847301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342" name="Group 341"/>
            <p:cNvGrpSpPr/>
            <p:nvPr/>
          </p:nvGrpSpPr>
          <p:grpSpPr>
            <a:xfrm flipV="1">
              <a:off x="1426464" y="3867150"/>
              <a:ext cx="6283151" cy="228600"/>
              <a:chOff x="381000" y="1295400"/>
              <a:chExt cx="8396815" cy="304800"/>
            </a:xfrm>
            <a:solidFill>
              <a:srgbClr val="5D0F00"/>
            </a:solidFill>
          </p:grpSpPr>
          <p:sp>
            <p:nvSpPr>
              <p:cNvPr id="343" name="Rectangle 342"/>
              <p:cNvSpPr/>
              <p:nvPr/>
            </p:nvSpPr>
            <p:spPr>
              <a:xfrm>
                <a:off x="5482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4" name="Rectangle 343"/>
              <p:cNvSpPr/>
              <p:nvPr/>
            </p:nvSpPr>
            <p:spPr>
              <a:xfrm>
                <a:off x="8593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5" name="Rectangle 344"/>
              <p:cNvSpPr/>
              <p:nvPr/>
            </p:nvSpPr>
            <p:spPr>
              <a:xfrm>
                <a:off x="11705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6" name="Rectangle 345"/>
              <p:cNvSpPr/>
              <p:nvPr/>
            </p:nvSpPr>
            <p:spPr>
              <a:xfrm>
                <a:off x="14816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7" name="Rectangle 346"/>
              <p:cNvSpPr/>
              <p:nvPr/>
            </p:nvSpPr>
            <p:spPr>
              <a:xfrm>
                <a:off x="17928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8" name="Rectangle 347"/>
              <p:cNvSpPr/>
              <p:nvPr/>
            </p:nvSpPr>
            <p:spPr>
              <a:xfrm>
                <a:off x="21039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9" name="Rectangle 348"/>
              <p:cNvSpPr/>
              <p:nvPr/>
            </p:nvSpPr>
            <p:spPr>
              <a:xfrm>
                <a:off x="24151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0" name="Rectangle 349"/>
              <p:cNvSpPr/>
              <p:nvPr/>
            </p:nvSpPr>
            <p:spPr>
              <a:xfrm>
                <a:off x="27262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1" name="Rectangle 350"/>
              <p:cNvSpPr/>
              <p:nvPr/>
            </p:nvSpPr>
            <p:spPr>
              <a:xfrm>
                <a:off x="30374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2" name="Rectangle 351"/>
              <p:cNvSpPr/>
              <p:nvPr/>
            </p:nvSpPr>
            <p:spPr>
              <a:xfrm>
                <a:off x="33485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3" name="Rectangle 352"/>
              <p:cNvSpPr/>
              <p:nvPr/>
            </p:nvSpPr>
            <p:spPr>
              <a:xfrm>
                <a:off x="36597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4" name="Rectangle 353"/>
              <p:cNvSpPr/>
              <p:nvPr/>
            </p:nvSpPr>
            <p:spPr>
              <a:xfrm>
                <a:off x="39708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5" name="Rectangle 354"/>
              <p:cNvSpPr/>
              <p:nvPr/>
            </p:nvSpPr>
            <p:spPr>
              <a:xfrm>
                <a:off x="42820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6" name="Rectangle 355"/>
              <p:cNvSpPr/>
              <p:nvPr/>
            </p:nvSpPr>
            <p:spPr>
              <a:xfrm>
                <a:off x="45931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7" name="Rectangle 356"/>
              <p:cNvSpPr/>
              <p:nvPr/>
            </p:nvSpPr>
            <p:spPr>
              <a:xfrm>
                <a:off x="49043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8" name="Rectangle 357"/>
              <p:cNvSpPr/>
              <p:nvPr/>
            </p:nvSpPr>
            <p:spPr>
              <a:xfrm>
                <a:off x="52154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9" name="Rectangle 358"/>
              <p:cNvSpPr/>
              <p:nvPr/>
            </p:nvSpPr>
            <p:spPr>
              <a:xfrm>
                <a:off x="55266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0" name="Rectangle 359"/>
              <p:cNvSpPr/>
              <p:nvPr/>
            </p:nvSpPr>
            <p:spPr>
              <a:xfrm>
                <a:off x="58377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1489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2" name="Rectangle 361"/>
              <p:cNvSpPr/>
              <p:nvPr/>
            </p:nvSpPr>
            <p:spPr>
              <a:xfrm>
                <a:off x="64600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3" name="Rectangle 362"/>
              <p:cNvSpPr/>
              <p:nvPr/>
            </p:nvSpPr>
            <p:spPr>
              <a:xfrm>
                <a:off x="67712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4" name="Rectangle 363"/>
              <p:cNvSpPr/>
              <p:nvPr/>
            </p:nvSpPr>
            <p:spPr>
              <a:xfrm>
                <a:off x="70823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5" name="Rectangle 364"/>
              <p:cNvSpPr/>
              <p:nvPr/>
            </p:nvSpPr>
            <p:spPr>
              <a:xfrm>
                <a:off x="73935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6" name="Rectangle 365"/>
              <p:cNvSpPr/>
              <p:nvPr/>
            </p:nvSpPr>
            <p:spPr>
              <a:xfrm>
                <a:off x="77046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7" name="Rectangle 366"/>
              <p:cNvSpPr/>
              <p:nvPr/>
            </p:nvSpPr>
            <p:spPr>
              <a:xfrm>
                <a:off x="3810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8" name="Rectangle 367"/>
              <p:cNvSpPr/>
              <p:nvPr/>
            </p:nvSpPr>
            <p:spPr>
              <a:xfrm>
                <a:off x="6921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9" name="Rectangle 368"/>
              <p:cNvSpPr/>
              <p:nvPr/>
            </p:nvSpPr>
            <p:spPr>
              <a:xfrm>
                <a:off x="10033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0" name="Rectangle 369"/>
              <p:cNvSpPr/>
              <p:nvPr/>
            </p:nvSpPr>
            <p:spPr>
              <a:xfrm>
                <a:off x="13144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1" name="Rectangle 370"/>
              <p:cNvSpPr/>
              <p:nvPr/>
            </p:nvSpPr>
            <p:spPr>
              <a:xfrm>
                <a:off x="16256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2" name="Rectangle 371"/>
              <p:cNvSpPr/>
              <p:nvPr/>
            </p:nvSpPr>
            <p:spPr>
              <a:xfrm>
                <a:off x="19367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3" name="Rectangle 372"/>
              <p:cNvSpPr/>
              <p:nvPr/>
            </p:nvSpPr>
            <p:spPr>
              <a:xfrm>
                <a:off x="22479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4" name="Rectangle 373"/>
              <p:cNvSpPr/>
              <p:nvPr/>
            </p:nvSpPr>
            <p:spPr>
              <a:xfrm>
                <a:off x="25590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5" name="Rectangle 374"/>
              <p:cNvSpPr/>
              <p:nvPr/>
            </p:nvSpPr>
            <p:spPr>
              <a:xfrm>
                <a:off x="28702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6" name="Rectangle 375"/>
              <p:cNvSpPr/>
              <p:nvPr/>
            </p:nvSpPr>
            <p:spPr>
              <a:xfrm>
                <a:off x="31813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34925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8" name="Rectangle 377"/>
              <p:cNvSpPr/>
              <p:nvPr/>
            </p:nvSpPr>
            <p:spPr>
              <a:xfrm>
                <a:off x="38036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9" name="Rectangle 378"/>
              <p:cNvSpPr/>
              <p:nvPr/>
            </p:nvSpPr>
            <p:spPr>
              <a:xfrm>
                <a:off x="41148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0" name="Rectangle 379"/>
              <p:cNvSpPr/>
              <p:nvPr/>
            </p:nvSpPr>
            <p:spPr>
              <a:xfrm>
                <a:off x="44259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1" name="Rectangle 380"/>
              <p:cNvSpPr/>
              <p:nvPr/>
            </p:nvSpPr>
            <p:spPr>
              <a:xfrm>
                <a:off x="47371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2" name="Rectangle 381"/>
              <p:cNvSpPr/>
              <p:nvPr/>
            </p:nvSpPr>
            <p:spPr>
              <a:xfrm>
                <a:off x="50482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3" name="Rectangle 382"/>
              <p:cNvSpPr/>
              <p:nvPr/>
            </p:nvSpPr>
            <p:spPr>
              <a:xfrm>
                <a:off x="53594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4" name="Rectangle 383"/>
              <p:cNvSpPr/>
              <p:nvPr/>
            </p:nvSpPr>
            <p:spPr>
              <a:xfrm>
                <a:off x="56705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5" name="Rectangle 384"/>
              <p:cNvSpPr/>
              <p:nvPr/>
            </p:nvSpPr>
            <p:spPr>
              <a:xfrm>
                <a:off x="59817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6" name="Rectangle 385"/>
              <p:cNvSpPr/>
              <p:nvPr/>
            </p:nvSpPr>
            <p:spPr>
              <a:xfrm>
                <a:off x="62928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7" name="Rectangle 386"/>
              <p:cNvSpPr/>
              <p:nvPr/>
            </p:nvSpPr>
            <p:spPr>
              <a:xfrm>
                <a:off x="66040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8" name="Rectangle 387"/>
              <p:cNvSpPr/>
              <p:nvPr/>
            </p:nvSpPr>
            <p:spPr>
              <a:xfrm>
                <a:off x="69151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9" name="Rectangle 388"/>
              <p:cNvSpPr/>
              <p:nvPr/>
            </p:nvSpPr>
            <p:spPr>
              <a:xfrm>
                <a:off x="72263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0" name="Rectangle 389"/>
              <p:cNvSpPr/>
              <p:nvPr/>
            </p:nvSpPr>
            <p:spPr>
              <a:xfrm>
                <a:off x="75374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1" name="Rectangle 390"/>
              <p:cNvSpPr/>
              <p:nvPr/>
            </p:nvSpPr>
            <p:spPr>
              <a:xfrm>
                <a:off x="8017932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2" name="Rectangle 391"/>
              <p:cNvSpPr/>
              <p:nvPr/>
            </p:nvSpPr>
            <p:spPr>
              <a:xfrm>
                <a:off x="8329082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3" name="Rectangle 392"/>
              <p:cNvSpPr/>
              <p:nvPr/>
            </p:nvSpPr>
            <p:spPr>
              <a:xfrm>
                <a:off x="785071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4" name="Rectangle 393"/>
              <p:cNvSpPr/>
              <p:nvPr/>
            </p:nvSpPr>
            <p:spPr>
              <a:xfrm>
                <a:off x="816186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5" name="Rectangle 394"/>
              <p:cNvSpPr/>
              <p:nvPr/>
            </p:nvSpPr>
            <p:spPr>
              <a:xfrm>
                <a:off x="847301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396" name="Group 395"/>
            <p:cNvGrpSpPr/>
            <p:nvPr/>
          </p:nvGrpSpPr>
          <p:grpSpPr>
            <a:xfrm>
              <a:off x="1428047" y="1185862"/>
              <a:ext cx="114038" cy="2795588"/>
              <a:chOff x="8991600" y="1524000"/>
              <a:chExt cx="152400" cy="3727450"/>
            </a:xfrm>
            <a:solidFill>
              <a:srgbClr val="5D0F00"/>
            </a:solidFill>
          </p:grpSpPr>
          <p:sp>
            <p:nvSpPr>
              <p:cNvPr id="397" name="Rectangle 396"/>
              <p:cNvSpPr/>
              <p:nvPr/>
            </p:nvSpPr>
            <p:spPr>
              <a:xfrm rot="16200000">
                <a:off x="8915400" y="50228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8" name="Rectangle 397"/>
              <p:cNvSpPr/>
              <p:nvPr/>
            </p:nvSpPr>
            <p:spPr>
              <a:xfrm rot="16200000">
                <a:off x="8915400" y="47117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9" name="Rectangle 398"/>
              <p:cNvSpPr/>
              <p:nvPr/>
            </p:nvSpPr>
            <p:spPr>
              <a:xfrm rot="16200000">
                <a:off x="8915400" y="44005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0" name="Rectangle 399"/>
              <p:cNvSpPr/>
              <p:nvPr/>
            </p:nvSpPr>
            <p:spPr>
              <a:xfrm rot="16200000">
                <a:off x="8915400" y="4089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1" name="Rectangle 400"/>
              <p:cNvSpPr/>
              <p:nvPr/>
            </p:nvSpPr>
            <p:spPr>
              <a:xfrm rot="16200000">
                <a:off x="8915400" y="37782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2" name="Rectangle 401"/>
              <p:cNvSpPr/>
              <p:nvPr/>
            </p:nvSpPr>
            <p:spPr>
              <a:xfrm rot="16200000">
                <a:off x="8915400" y="34671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3" name="Rectangle 402"/>
              <p:cNvSpPr/>
              <p:nvPr/>
            </p:nvSpPr>
            <p:spPr>
              <a:xfrm rot="16200000">
                <a:off x="8915400" y="31559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4" name="Rectangle 403"/>
              <p:cNvSpPr/>
              <p:nvPr/>
            </p:nvSpPr>
            <p:spPr>
              <a:xfrm rot="16200000">
                <a:off x="8915400" y="2844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5" name="Rectangle 404"/>
              <p:cNvSpPr/>
              <p:nvPr/>
            </p:nvSpPr>
            <p:spPr>
              <a:xfrm rot="16200000">
                <a:off x="8915400" y="2533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6" name="Rectangle 405"/>
              <p:cNvSpPr/>
              <p:nvPr/>
            </p:nvSpPr>
            <p:spPr>
              <a:xfrm rot="16200000">
                <a:off x="8915400" y="2222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7" name="Rectangle 406"/>
              <p:cNvSpPr/>
              <p:nvPr/>
            </p:nvSpPr>
            <p:spPr>
              <a:xfrm rot="16200000">
                <a:off x="8915400" y="19113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8" name="Rectangle 407"/>
              <p:cNvSpPr/>
              <p:nvPr/>
            </p:nvSpPr>
            <p:spPr>
              <a:xfrm rot="16200000">
                <a:off x="8915400" y="16002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554756" y="2060578"/>
              <a:ext cx="6042409" cy="114300"/>
              <a:chOff x="541864" y="2599270"/>
              <a:chExt cx="8075086" cy="152400"/>
            </a:xfrm>
            <a:solidFill>
              <a:srgbClr val="5D0F00"/>
            </a:solidFill>
          </p:grpSpPr>
          <p:sp>
            <p:nvSpPr>
              <p:cNvPr id="410" name="Rectangle 409"/>
              <p:cNvSpPr/>
              <p:nvPr/>
            </p:nvSpPr>
            <p:spPr>
              <a:xfrm rot="10800000">
                <a:off x="39645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11" name="Rectangle 410"/>
              <p:cNvSpPr/>
              <p:nvPr/>
            </p:nvSpPr>
            <p:spPr>
              <a:xfrm rot="10800000">
                <a:off x="36533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12" name="Rectangle 411"/>
              <p:cNvSpPr/>
              <p:nvPr/>
            </p:nvSpPr>
            <p:spPr>
              <a:xfrm rot="10800000">
                <a:off x="33422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13" name="Rectangle 412"/>
              <p:cNvSpPr/>
              <p:nvPr/>
            </p:nvSpPr>
            <p:spPr>
              <a:xfrm rot="10800000">
                <a:off x="30310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14" name="Rectangle 413"/>
              <p:cNvSpPr/>
              <p:nvPr/>
            </p:nvSpPr>
            <p:spPr>
              <a:xfrm rot="10800000">
                <a:off x="27199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15" name="Rectangle 414"/>
              <p:cNvSpPr/>
              <p:nvPr/>
            </p:nvSpPr>
            <p:spPr>
              <a:xfrm rot="10800000">
                <a:off x="24087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16" name="Rectangle 415"/>
              <p:cNvSpPr/>
              <p:nvPr/>
            </p:nvSpPr>
            <p:spPr>
              <a:xfrm rot="10800000">
                <a:off x="20976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17" name="Rectangle 416"/>
              <p:cNvSpPr/>
              <p:nvPr/>
            </p:nvSpPr>
            <p:spPr>
              <a:xfrm rot="10800000">
                <a:off x="17864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18" name="Rectangle 417"/>
              <p:cNvSpPr/>
              <p:nvPr/>
            </p:nvSpPr>
            <p:spPr>
              <a:xfrm rot="10800000">
                <a:off x="14753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19" name="Rectangle 418"/>
              <p:cNvSpPr/>
              <p:nvPr/>
            </p:nvSpPr>
            <p:spPr>
              <a:xfrm rot="10800000">
                <a:off x="11641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20" name="Rectangle 419"/>
              <p:cNvSpPr/>
              <p:nvPr/>
            </p:nvSpPr>
            <p:spPr>
              <a:xfrm rot="10800000">
                <a:off x="8530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21" name="Rectangle 420"/>
              <p:cNvSpPr/>
              <p:nvPr/>
            </p:nvSpPr>
            <p:spPr>
              <a:xfrm rot="10800000">
                <a:off x="5418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36" name="Rectangle 435"/>
              <p:cNvSpPr/>
              <p:nvPr/>
            </p:nvSpPr>
            <p:spPr>
              <a:xfrm rot="10800000">
                <a:off x="76898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37" name="Rectangle 436"/>
              <p:cNvSpPr/>
              <p:nvPr/>
            </p:nvSpPr>
            <p:spPr>
              <a:xfrm rot="10800000">
                <a:off x="73787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38" name="Rectangle 437"/>
              <p:cNvSpPr/>
              <p:nvPr/>
            </p:nvSpPr>
            <p:spPr>
              <a:xfrm rot="10800000">
                <a:off x="70675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39" name="Rectangle 438"/>
              <p:cNvSpPr/>
              <p:nvPr/>
            </p:nvSpPr>
            <p:spPr>
              <a:xfrm rot="10800000">
                <a:off x="67564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40" name="Rectangle 439"/>
              <p:cNvSpPr/>
              <p:nvPr/>
            </p:nvSpPr>
            <p:spPr>
              <a:xfrm rot="10800000">
                <a:off x="64452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41" name="Rectangle 440"/>
              <p:cNvSpPr/>
              <p:nvPr/>
            </p:nvSpPr>
            <p:spPr>
              <a:xfrm rot="10800000">
                <a:off x="61341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42" name="Rectangle 441"/>
              <p:cNvSpPr/>
              <p:nvPr/>
            </p:nvSpPr>
            <p:spPr>
              <a:xfrm rot="10800000">
                <a:off x="58229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43" name="Rectangle 442"/>
              <p:cNvSpPr/>
              <p:nvPr/>
            </p:nvSpPr>
            <p:spPr>
              <a:xfrm rot="10800000">
                <a:off x="55118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44" name="Rectangle 443"/>
              <p:cNvSpPr/>
              <p:nvPr/>
            </p:nvSpPr>
            <p:spPr>
              <a:xfrm rot="10800000">
                <a:off x="52006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45" name="Rectangle 444"/>
              <p:cNvSpPr/>
              <p:nvPr/>
            </p:nvSpPr>
            <p:spPr>
              <a:xfrm rot="10800000">
                <a:off x="48895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46" name="Rectangle 445"/>
              <p:cNvSpPr/>
              <p:nvPr/>
            </p:nvSpPr>
            <p:spPr>
              <a:xfrm rot="10800000">
                <a:off x="45783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47" name="Rectangle 446"/>
              <p:cNvSpPr/>
              <p:nvPr/>
            </p:nvSpPr>
            <p:spPr>
              <a:xfrm rot="10800000">
                <a:off x="42672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61" name="Rectangle 460"/>
              <p:cNvSpPr/>
              <p:nvPr/>
            </p:nvSpPr>
            <p:spPr>
              <a:xfrm rot="10800000">
                <a:off x="83121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62" name="Rectangle 461"/>
              <p:cNvSpPr/>
              <p:nvPr/>
            </p:nvSpPr>
            <p:spPr>
              <a:xfrm rot="10800000">
                <a:off x="80010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463" name="Group 462"/>
            <p:cNvGrpSpPr/>
            <p:nvPr/>
          </p:nvGrpSpPr>
          <p:grpSpPr>
            <a:xfrm>
              <a:off x="1554756" y="2997200"/>
              <a:ext cx="6042409" cy="114300"/>
              <a:chOff x="541864" y="2599270"/>
              <a:chExt cx="8075086" cy="152400"/>
            </a:xfrm>
            <a:solidFill>
              <a:srgbClr val="5D0F00"/>
            </a:solidFill>
          </p:grpSpPr>
          <p:sp>
            <p:nvSpPr>
              <p:cNvPr id="464" name="Rectangle 463"/>
              <p:cNvSpPr/>
              <p:nvPr/>
            </p:nvSpPr>
            <p:spPr>
              <a:xfrm rot="10800000">
                <a:off x="39645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65" name="Rectangle 464"/>
              <p:cNvSpPr/>
              <p:nvPr/>
            </p:nvSpPr>
            <p:spPr>
              <a:xfrm rot="10800000">
                <a:off x="36533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66" name="Rectangle 465"/>
              <p:cNvSpPr/>
              <p:nvPr/>
            </p:nvSpPr>
            <p:spPr>
              <a:xfrm rot="10800000">
                <a:off x="33422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67" name="Rectangle 466"/>
              <p:cNvSpPr/>
              <p:nvPr/>
            </p:nvSpPr>
            <p:spPr>
              <a:xfrm rot="10800000">
                <a:off x="30310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68" name="Rectangle 467"/>
              <p:cNvSpPr/>
              <p:nvPr/>
            </p:nvSpPr>
            <p:spPr>
              <a:xfrm rot="10800000">
                <a:off x="27199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69" name="Rectangle 468"/>
              <p:cNvSpPr/>
              <p:nvPr/>
            </p:nvSpPr>
            <p:spPr>
              <a:xfrm rot="10800000">
                <a:off x="24087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0" name="Rectangle 469"/>
              <p:cNvSpPr/>
              <p:nvPr/>
            </p:nvSpPr>
            <p:spPr>
              <a:xfrm rot="10800000">
                <a:off x="20976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1" name="Rectangle 470"/>
              <p:cNvSpPr/>
              <p:nvPr/>
            </p:nvSpPr>
            <p:spPr>
              <a:xfrm rot="10800000">
                <a:off x="17864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2" name="Rectangle 471"/>
              <p:cNvSpPr/>
              <p:nvPr/>
            </p:nvSpPr>
            <p:spPr>
              <a:xfrm rot="10800000">
                <a:off x="14753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3" name="Rectangle 472"/>
              <p:cNvSpPr/>
              <p:nvPr/>
            </p:nvSpPr>
            <p:spPr>
              <a:xfrm rot="10800000">
                <a:off x="11641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4" name="Rectangle 473"/>
              <p:cNvSpPr/>
              <p:nvPr/>
            </p:nvSpPr>
            <p:spPr>
              <a:xfrm rot="10800000">
                <a:off x="85301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5" name="Rectangle 474"/>
              <p:cNvSpPr/>
              <p:nvPr/>
            </p:nvSpPr>
            <p:spPr>
              <a:xfrm rot="10800000">
                <a:off x="541864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6" name="Rectangle 475"/>
              <p:cNvSpPr/>
              <p:nvPr/>
            </p:nvSpPr>
            <p:spPr>
              <a:xfrm rot="10800000">
                <a:off x="76898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7" name="Rectangle 476"/>
              <p:cNvSpPr/>
              <p:nvPr/>
            </p:nvSpPr>
            <p:spPr>
              <a:xfrm rot="10800000">
                <a:off x="73787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8" name="Rectangle 477"/>
              <p:cNvSpPr/>
              <p:nvPr/>
            </p:nvSpPr>
            <p:spPr>
              <a:xfrm rot="10800000">
                <a:off x="70675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79" name="Rectangle 478"/>
              <p:cNvSpPr/>
              <p:nvPr/>
            </p:nvSpPr>
            <p:spPr>
              <a:xfrm rot="10800000">
                <a:off x="67564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0" name="Rectangle 479"/>
              <p:cNvSpPr/>
              <p:nvPr/>
            </p:nvSpPr>
            <p:spPr>
              <a:xfrm rot="10800000">
                <a:off x="64452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1" name="Rectangle 480"/>
              <p:cNvSpPr/>
              <p:nvPr/>
            </p:nvSpPr>
            <p:spPr>
              <a:xfrm rot="10800000">
                <a:off x="61341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2" name="Rectangle 481"/>
              <p:cNvSpPr/>
              <p:nvPr/>
            </p:nvSpPr>
            <p:spPr>
              <a:xfrm rot="10800000">
                <a:off x="58229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3" name="Rectangle 482"/>
              <p:cNvSpPr/>
              <p:nvPr/>
            </p:nvSpPr>
            <p:spPr>
              <a:xfrm rot="10800000">
                <a:off x="55118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4" name="Rectangle 483"/>
              <p:cNvSpPr/>
              <p:nvPr/>
            </p:nvSpPr>
            <p:spPr>
              <a:xfrm rot="10800000">
                <a:off x="52006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5" name="Rectangle 484"/>
              <p:cNvSpPr/>
              <p:nvPr/>
            </p:nvSpPr>
            <p:spPr>
              <a:xfrm rot="10800000">
                <a:off x="48895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6" name="Rectangle 485"/>
              <p:cNvSpPr/>
              <p:nvPr/>
            </p:nvSpPr>
            <p:spPr>
              <a:xfrm rot="10800000">
                <a:off x="45783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7" name="Rectangle 486"/>
              <p:cNvSpPr/>
              <p:nvPr/>
            </p:nvSpPr>
            <p:spPr>
              <a:xfrm rot="10800000">
                <a:off x="42672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8" name="Rectangle 487"/>
              <p:cNvSpPr/>
              <p:nvPr/>
            </p:nvSpPr>
            <p:spPr>
              <a:xfrm rot="10800000">
                <a:off x="831215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89" name="Rectangle 488"/>
              <p:cNvSpPr/>
              <p:nvPr/>
            </p:nvSpPr>
            <p:spPr>
              <a:xfrm rot="10800000">
                <a:off x="8001000" y="259927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2970722" y="3130550"/>
              <a:ext cx="114038" cy="695325"/>
              <a:chOff x="2057400" y="4051300"/>
              <a:chExt cx="152400" cy="927100"/>
            </a:xfrm>
            <a:solidFill>
              <a:srgbClr val="5D0F00"/>
            </a:solidFill>
          </p:grpSpPr>
          <p:sp>
            <p:nvSpPr>
              <p:cNvPr id="491" name="Rectangle 490"/>
              <p:cNvSpPr/>
              <p:nvPr/>
            </p:nvSpPr>
            <p:spPr>
              <a:xfrm rot="16200000">
                <a:off x="1981200" y="4749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92" name="Rectangle 491"/>
              <p:cNvSpPr/>
              <p:nvPr/>
            </p:nvSpPr>
            <p:spPr>
              <a:xfrm rot="16200000">
                <a:off x="1981200" y="4438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93" name="Rectangle 492"/>
              <p:cNvSpPr/>
              <p:nvPr/>
            </p:nvSpPr>
            <p:spPr>
              <a:xfrm rot="16200000">
                <a:off x="1981200" y="4127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503" name="Group 502"/>
            <p:cNvGrpSpPr/>
            <p:nvPr/>
          </p:nvGrpSpPr>
          <p:grpSpPr>
            <a:xfrm>
              <a:off x="4514980" y="3130550"/>
              <a:ext cx="114038" cy="695325"/>
              <a:chOff x="2057400" y="4051300"/>
              <a:chExt cx="152400" cy="927100"/>
            </a:xfrm>
            <a:solidFill>
              <a:srgbClr val="5D0F00"/>
            </a:solidFill>
          </p:grpSpPr>
          <p:sp>
            <p:nvSpPr>
              <p:cNvPr id="504" name="Rectangle 503"/>
              <p:cNvSpPr/>
              <p:nvPr/>
            </p:nvSpPr>
            <p:spPr>
              <a:xfrm rot="16200000">
                <a:off x="1981200" y="4749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05" name="Rectangle 504"/>
              <p:cNvSpPr/>
              <p:nvPr/>
            </p:nvSpPr>
            <p:spPr>
              <a:xfrm rot="16200000">
                <a:off x="1981200" y="4438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06" name="Rectangle 505"/>
              <p:cNvSpPr/>
              <p:nvPr/>
            </p:nvSpPr>
            <p:spPr>
              <a:xfrm rot="16200000">
                <a:off x="1981200" y="4127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507" name="Group 506"/>
            <p:cNvGrpSpPr/>
            <p:nvPr/>
          </p:nvGrpSpPr>
          <p:grpSpPr>
            <a:xfrm>
              <a:off x="6059239" y="3130550"/>
              <a:ext cx="114038" cy="695325"/>
              <a:chOff x="2057400" y="4051300"/>
              <a:chExt cx="152400" cy="927100"/>
            </a:xfrm>
            <a:solidFill>
              <a:srgbClr val="5D0F00"/>
            </a:solidFill>
          </p:grpSpPr>
          <p:sp>
            <p:nvSpPr>
              <p:cNvPr id="508" name="Rectangle 507"/>
              <p:cNvSpPr/>
              <p:nvPr/>
            </p:nvSpPr>
            <p:spPr>
              <a:xfrm rot="16200000">
                <a:off x="1981200" y="4749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09" name="Rectangle 508"/>
              <p:cNvSpPr/>
              <p:nvPr/>
            </p:nvSpPr>
            <p:spPr>
              <a:xfrm rot="16200000">
                <a:off x="1981200" y="4438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10" name="Rectangle 509"/>
              <p:cNvSpPr/>
              <p:nvPr/>
            </p:nvSpPr>
            <p:spPr>
              <a:xfrm rot="16200000">
                <a:off x="1981200" y="4127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pic>
          <p:nvPicPr>
            <p:cNvPr id="14" name="Picture 13" descr="borland.jpg"/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834" b="22222"/>
            <a:stretch/>
          </p:blipFill>
          <p:spPr>
            <a:xfrm>
              <a:off x="6429861" y="3311525"/>
              <a:ext cx="912300" cy="390525"/>
            </a:xfrm>
            <a:prstGeom prst="rect">
              <a:avLst/>
            </a:prstGeom>
          </p:spPr>
        </p:pic>
        <p:grpSp>
          <p:nvGrpSpPr>
            <p:cNvPr id="519" name="Group 518"/>
            <p:cNvGrpSpPr/>
            <p:nvPr/>
          </p:nvGrpSpPr>
          <p:grpSpPr>
            <a:xfrm>
              <a:off x="2970722" y="2235200"/>
              <a:ext cx="114038" cy="695325"/>
              <a:chOff x="2057400" y="4051300"/>
              <a:chExt cx="152400" cy="927100"/>
            </a:xfrm>
            <a:solidFill>
              <a:srgbClr val="5D0F00"/>
            </a:solidFill>
          </p:grpSpPr>
          <p:sp>
            <p:nvSpPr>
              <p:cNvPr id="520" name="Rectangle 519"/>
              <p:cNvSpPr/>
              <p:nvPr/>
            </p:nvSpPr>
            <p:spPr>
              <a:xfrm rot="16200000">
                <a:off x="1981200" y="4749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21" name="Rectangle 520"/>
              <p:cNvSpPr/>
              <p:nvPr/>
            </p:nvSpPr>
            <p:spPr>
              <a:xfrm rot="16200000">
                <a:off x="1981200" y="4438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22" name="Rectangle 521"/>
              <p:cNvSpPr/>
              <p:nvPr/>
            </p:nvSpPr>
            <p:spPr>
              <a:xfrm rot="16200000">
                <a:off x="1981200" y="4127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523" name="Group 522"/>
            <p:cNvGrpSpPr/>
            <p:nvPr/>
          </p:nvGrpSpPr>
          <p:grpSpPr>
            <a:xfrm>
              <a:off x="4514980" y="2235200"/>
              <a:ext cx="114038" cy="695325"/>
              <a:chOff x="2057400" y="4051300"/>
              <a:chExt cx="152400" cy="927100"/>
            </a:xfrm>
            <a:solidFill>
              <a:srgbClr val="5D0F00"/>
            </a:solidFill>
          </p:grpSpPr>
          <p:sp>
            <p:nvSpPr>
              <p:cNvPr id="524" name="Rectangle 523"/>
              <p:cNvSpPr/>
              <p:nvPr/>
            </p:nvSpPr>
            <p:spPr>
              <a:xfrm rot="16200000">
                <a:off x="1981200" y="4749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25" name="Rectangle 524"/>
              <p:cNvSpPr/>
              <p:nvPr/>
            </p:nvSpPr>
            <p:spPr>
              <a:xfrm rot="16200000">
                <a:off x="1981200" y="4438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26" name="Rectangle 525"/>
              <p:cNvSpPr/>
              <p:nvPr/>
            </p:nvSpPr>
            <p:spPr>
              <a:xfrm rot="16200000">
                <a:off x="1981200" y="4127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527" name="Group 526"/>
            <p:cNvGrpSpPr/>
            <p:nvPr/>
          </p:nvGrpSpPr>
          <p:grpSpPr>
            <a:xfrm>
              <a:off x="6059239" y="2235200"/>
              <a:ext cx="114038" cy="695325"/>
              <a:chOff x="2057400" y="4051300"/>
              <a:chExt cx="152400" cy="927100"/>
            </a:xfrm>
            <a:solidFill>
              <a:srgbClr val="5D0F00"/>
            </a:solidFill>
          </p:grpSpPr>
          <p:sp>
            <p:nvSpPr>
              <p:cNvPr id="528" name="Rectangle 527"/>
              <p:cNvSpPr/>
              <p:nvPr/>
            </p:nvSpPr>
            <p:spPr>
              <a:xfrm rot="16200000">
                <a:off x="1981200" y="4749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29" name="Rectangle 528"/>
              <p:cNvSpPr/>
              <p:nvPr/>
            </p:nvSpPr>
            <p:spPr>
              <a:xfrm rot="16200000">
                <a:off x="1981200" y="4438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30" name="Rectangle 529"/>
              <p:cNvSpPr/>
              <p:nvPr/>
            </p:nvSpPr>
            <p:spPr>
              <a:xfrm rot="16200000">
                <a:off x="1981200" y="4127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>
              <a:off x="2970722" y="1320800"/>
              <a:ext cx="114038" cy="695325"/>
              <a:chOff x="2057400" y="4051300"/>
              <a:chExt cx="152400" cy="927100"/>
            </a:xfrm>
            <a:solidFill>
              <a:srgbClr val="5D0F00"/>
            </a:solidFill>
          </p:grpSpPr>
          <p:sp>
            <p:nvSpPr>
              <p:cNvPr id="532" name="Rectangle 531"/>
              <p:cNvSpPr/>
              <p:nvPr/>
            </p:nvSpPr>
            <p:spPr>
              <a:xfrm rot="16200000">
                <a:off x="1981200" y="4749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33" name="Rectangle 532"/>
              <p:cNvSpPr/>
              <p:nvPr/>
            </p:nvSpPr>
            <p:spPr>
              <a:xfrm rot="16200000">
                <a:off x="1981200" y="4438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34" name="Rectangle 533"/>
              <p:cNvSpPr/>
              <p:nvPr/>
            </p:nvSpPr>
            <p:spPr>
              <a:xfrm rot="16200000">
                <a:off x="1981200" y="4127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535" name="Group 534"/>
            <p:cNvGrpSpPr/>
            <p:nvPr/>
          </p:nvGrpSpPr>
          <p:grpSpPr>
            <a:xfrm>
              <a:off x="4514980" y="1320800"/>
              <a:ext cx="114038" cy="695325"/>
              <a:chOff x="2057400" y="4051300"/>
              <a:chExt cx="152400" cy="927100"/>
            </a:xfrm>
            <a:solidFill>
              <a:srgbClr val="5D0F00"/>
            </a:solidFill>
          </p:grpSpPr>
          <p:sp>
            <p:nvSpPr>
              <p:cNvPr id="536" name="Rectangle 535"/>
              <p:cNvSpPr/>
              <p:nvPr/>
            </p:nvSpPr>
            <p:spPr>
              <a:xfrm rot="16200000">
                <a:off x="1981200" y="4749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37" name="Rectangle 536"/>
              <p:cNvSpPr/>
              <p:nvPr/>
            </p:nvSpPr>
            <p:spPr>
              <a:xfrm rot="16200000">
                <a:off x="1981200" y="4438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38" name="Rectangle 537"/>
              <p:cNvSpPr/>
              <p:nvPr/>
            </p:nvSpPr>
            <p:spPr>
              <a:xfrm rot="16200000">
                <a:off x="1981200" y="4127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539" name="Group 538"/>
            <p:cNvGrpSpPr/>
            <p:nvPr/>
          </p:nvGrpSpPr>
          <p:grpSpPr>
            <a:xfrm>
              <a:off x="6059239" y="1320800"/>
              <a:ext cx="114038" cy="695325"/>
              <a:chOff x="2057400" y="4051300"/>
              <a:chExt cx="152400" cy="927100"/>
            </a:xfrm>
            <a:solidFill>
              <a:srgbClr val="5D0F00"/>
            </a:solidFill>
          </p:grpSpPr>
          <p:sp>
            <p:nvSpPr>
              <p:cNvPr id="540" name="Rectangle 539"/>
              <p:cNvSpPr/>
              <p:nvPr/>
            </p:nvSpPr>
            <p:spPr>
              <a:xfrm rot="16200000">
                <a:off x="1981200" y="4749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41" name="Rectangle 540"/>
              <p:cNvSpPr/>
              <p:nvPr/>
            </p:nvSpPr>
            <p:spPr>
              <a:xfrm rot="16200000">
                <a:off x="1981200" y="4438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542" name="Rectangle 541"/>
              <p:cNvSpPr/>
              <p:nvPr/>
            </p:nvSpPr>
            <p:spPr>
              <a:xfrm rot="16200000">
                <a:off x="1981200" y="4127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740078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ConnectALL</a:t>
            </a:r>
            <a:r>
              <a:rPr lang="en-US" dirty="0" smtClean="0"/>
              <a:t> Tears Down Walls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|  Go2Group 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ACE057-E4C6-4791-8941-0A7AD2CA89F6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426464" y="1073150"/>
            <a:ext cx="6291072" cy="3492840"/>
            <a:chOff x="1426464" y="1073150"/>
            <a:chExt cx="6291072" cy="3492840"/>
          </a:xfrm>
        </p:grpSpPr>
        <p:grpSp>
          <p:nvGrpSpPr>
            <p:cNvPr id="154" name="Group 153"/>
            <p:cNvGrpSpPr/>
            <p:nvPr/>
          </p:nvGrpSpPr>
          <p:grpSpPr>
            <a:xfrm>
              <a:off x="1739901" y="1477324"/>
              <a:ext cx="1024424" cy="410214"/>
              <a:chOff x="762000" y="3434498"/>
              <a:chExt cx="1371599" cy="546952"/>
            </a:xfrm>
          </p:grpSpPr>
          <p:pic>
            <p:nvPicPr>
              <p:cNvPr id="155" name="Picture 154"/>
              <p:cNvPicPr>
                <a:picLocks noChangeAspect="1"/>
              </p:cNvPicPr>
              <p:nvPr/>
            </p:nvPicPr>
            <p:blipFill rotWithShape="1">
              <a:blip r:embed="rId3"/>
              <a:srcRect l="41435"/>
              <a:stretch/>
            </p:blipFill>
            <p:spPr>
              <a:xfrm>
                <a:off x="1330324" y="3434498"/>
                <a:ext cx="803275" cy="537882"/>
              </a:xfrm>
              <a:prstGeom prst="rect">
                <a:avLst/>
              </a:prstGeom>
            </p:spPr>
          </p:pic>
          <p:pic>
            <p:nvPicPr>
              <p:cNvPr id="156" name="Picture 155" descr="HP_Blue_CMYKC.eps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2000" y="3470275"/>
                <a:ext cx="509994" cy="511175"/>
              </a:xfrm>
              <a:prstGeom prst="rect">
                <a:avLst/>
              </a:prstGeom>
            </p:spPr>
          </p:pic>
        </p:grpSp>
        <p:pic>
          <p:nvPicPr>
            <p:cNvPr id="23" name="Picture 4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29696" y="3324384"/>
              <a:ext cx="892467" cy="342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Picture 14"/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9574" y="1571860"/>
              <a:ext cx="1002214" cy="2238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15"/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7" t="35120" r="2628" b="30821"/>
            <a:stretch>
              <a:fillRect/>
            </a:stretch>
          </p:blipFill>
          <p:spPr bwMode="auto">
            <a:xfrm>
              <a:off x="3272263" y="2493480"/>
              <a:ext cx="1026338" cy="2767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" name="Picture 16"/>
            <p:cNvPicPr>
              <a:picLocks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8087" y="1533346"/>
              <a:ext cx="1026338" cy="300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26" descr="logoJIRAPNG (1)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0354" y="2368551"/>
              <a:ext cx="912300" cy="498039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44333" y="1420813"/>
              <a:ext cx="1083357" cy="525959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11"/>
            <a:srcRect l="3846" t="15670" r="5128" b="14937"/>
            <a:stretch/>
          </p:blipFill>
          <p:spPr>
            <a:xfrm>
              <a:off x="6211289" y="2465170"/>
              <a:ext cx="1349444" cy="295275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795759" y="2436595"/>
              <a:ext cx="914952" cy="342900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825595" y="3208655"/>
              <a:ext cx="855282" cy="574358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14"/>
            <a:srcRect t="13096" b="27380"/>
            <a:stretch/>
          </p:blipFill>
          <p:spPr>
            <a:xfrm>
              <a:off x="4860894" y="3291047"/>
              <a:ext cx="980723" cy="409575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7603498" y="1192213"/>
              <a:ext cx="114038" cy="2795588"/>
              <a:chOff x="8991600" y="1524000"/>
              <a:chExt cx="152400" cy="3727450"/>
            </a:xfrm>
            <a:solidFill>
              <a:srgbClr val="D9D9D9"/>
            </a:solidFill>
          </p:grpSpPr>
          <p:sp>
            <p:nvSpPr>
              <p:cNvPr id="218" name="Rectangle 217"/>
              <p:cNvSpPr/>
              <p:nvPr/>
            </p:nvSpPr>
            <p:spPr>
              <a:xfrm rot="16200000">
                <a:off x="8915400" y="50228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19" name="Rectangle 218"/>
              <p:cNvSpPr/>
              <p:nvPr/>
            </p:nvSpPr>
            <p:spPr>
              <a:xfrm rot="16200000">
                <a:off x="8915400" y="47117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0" name="Rectangle 219"/>
              <p:cNvSpPr/>
              <p:nvPr/>
            </p:nvSpPr>
            <p:spPr>
              <a:xfrm rot="16200000">
                <a:off x="8915400" y="44005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1" name="Rectangle 220"/>
              <p:cNvSpPr/>
              <p:nvPr/>
            </p:nvSpPr>
            <p:spPr>
              <a:xfrm rot="16200000">
                <a:off x="8915400" y="4089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2" name="Rectangle 221"/>
              <p:cNvSpPr/>
              <p:nvPr/>
            </p:nvSpPr>
            <p:spPr>
              <a:xfrm rot="16200000">
                <a:off x="8915400" y="37782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3" name="Rectangle 222"/>
              <p:cNvSpPr/>
              <p:nvPr/>
            </p:nvSpPr>
            <p:spPr>
              <a:xfrm rot="16200000">
                <a:off x="8915400" y="34671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4" name="Rectangle 223"/>
              <p:cNvSpPr/>
              <p:nvPr/>
            </p:nvSpPr>
            <p:spPr>
              <a:xfrm rot="16200000">
                <a:off x="8915400" y="31559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5" name="Rectangle 224"/>
              <p:cNvSpPr/>
              <p:nvPr/>
            </p:nvSpPr>
            <p:spPr>
              <a:xfrm rot="16200000">
                <a:off x="8915400" y="2844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6" name="Rectangle 225"/>
              <p:cNvSpPr/>
              <p:nvPr/>
            </p:nvSpPr>
            <p:spPr>
              <a:xfrm rot="16200000">
                <a:off x="8915400" y="2533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7" name="Rectangle 226"/>
              <p:cNvSpPr/>
              <p:nvPr/>
            </p:nvSpPr>
            <p:spPr>
              <a:xfrm rot="16200000">
                <a:off x="8915400" y="2222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8" name="Rectangle 227"/>
              <p:cNvSpPr/>
              <p:nvPr/>
            </p:nvSpPr>
            <p:spPr>
              <a:xfrm rot="16200000">
                <a:off x="8915400" y="19113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29" name="Rectangle 228"/>
              <p:cNvSpPr/>
              <p:nvPr/>
            </p:nvSpPr>
            <p:spPr>
              <a:xfrm rot="16200000">
                <a:off x="8915400" y="16002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426464" y="1073150"/>
              <a:ext cx="6283151" cy="233363"/>
              <a:chOff x="381000" y="1295400"/>
              <a:chExt cx="8396815" cy="311150"/>
            </a:xfrm>
            <a:solidFill>
              <a:srgbClr val="D9D9D9"/>
            </a:solidFill>
          </p:grpSpPr>
          <p:sp>
            <p:nvSpPr>
              <p:cNvPr id="283" name="Rectangle 282"/>
              <p:cNvSpPr/>
              <p:nvPr/>
            </p:nvSpPr>
            <p:spPr>
              <a:xfrm>
                <a:off x="5482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4" name="Rectangle 283"/>
              <p:cNvSpPr/>
              <p:nvPr/>
            </p:nvSpPr>
            <p:spPr>
              <a:xfrm>
                <a:off x="8593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11705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6" name="Rectangle 285"/>
              <p:cNvSpPr/>
              <p:nvPr/>
            </p:nvSpPr>
            <p:spPr>
              <a:xfrm>
                <a:off x="14816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7" name="Rectangle 286"/>
              <p:cNvSpPr/>
              <p:nvPr/>
            </p:nvSpPr>
            <p:spPr>
              <a:xfrm>
                <a:off x="17928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8" name="Rectangle 287"/>
              <p:cNvSpPr/>
              <p:nvPr/>
            </p:nvSpPr>
            <p:spPr>
              <a:xfrm>
                <a:off x="21039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89" name="Rectangle 288"/>
              <p:cNvSpPr/>
              <p:nvPr/>
            </p:nvSpPr>
            <p:spPr>
              <a:xfrm>
                <a:off x="24151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0" name="Rectangle 289"/>
              <p:cNvSpPr/>
              <p:nvPr/>
            </p:nvSpPr>
            <p:spPr>
              <a:xfrm>
                <a:off x="2726267" y="14541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1" name="Rectangle 290"/>
              <p:cNvSpPr/>
              <p:nvPr/>
            </p:nvSpPr>
            <p:spPr>
              <a:xfrm>
                <a:off x="30374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2" name="Rectangle 291"/>
              <p:cNvSpPr/>
              <p:nvPr/>
            </p:nvSpPr>
            <p:spPr>
              <a:xfrm>
                <a:off x="33485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3" name="Rectangle 292"/>
              <p:cNvSpPr/>
              <p:nvPr/>
            </p:nvSpPr>
            <p:spPr>
              <a:xfrm>
                <a:off x="36597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4" name="Rectangle 293"/>
              <p:cNvSpPr/>
              <p:nvPr/>
            </p:nvSpPr>
            <p:spPr>
              <a:xfrm>
                <a:off x="39708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5" name="Rectangle 294"/>
              <p:cNvSpPr/>
              <p:nvPr/>
            </p:nvSpPr>
            <p:spPr>
              <a:xfrm>
                <a:off x="42820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6" name="Rectangle 295"/>
              <p:cNvSpPr/>
              <p:nvPr/>
            </p:nvSpPr>
            <p:spPr>
              <a:xfrm>
                <a:off x="45931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7" name="Rectangle 296"/>
              <p:cNvSpPr/>
              <p:nvPr/>
            </p:nvSpPr>
            <p:spPr>
              <a:xfrm>
                <a:off x="49043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8" name="Rectangle 297"/>
              <p:cNvSpPr/>
              <p:nvPr/>
            </p:nvSpPr>
            <p:spPr>
              <a:xfrm>
                <a:off x="52154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299" name="Rectangle 298"/>
              <p:cNvSpPr/>
              <p:nvPr/>
            </p:nvSpPr>
            <p:spPr>
              <a:xfrm>
                <a:off x="55266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0" name="Rectangle 299"/>
              <p:cNvSpPr/>
              <p:nvPr/>
            </p:nvSpPr>
            <p:spPr>
              <a:xfrm>
                <a:off x="58377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1" name="Rectangle 300"/>
              <p:cNvSpPr/>
              <p:nvPr/>
            </p:nvSpPr>
            <p:spPr>
              <a:xfrm>
                <a:off x="61489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2" name="Rectangle 301"/>
              <p:cNvSpPr/>
              <p:nvPr/>
            </p:nvSpPr>
            <p:spPr>
              <a:xfrm>
                <a:off x="64600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3" name="Rectangle 302"/>
              <p:cNvSpPr/>
              <p:nvPr/>
            </p:nvSpPr>
            <p:spPr>
              <a:xfrm>
                <a:off x="67712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4" name="Rectangle 303"/>
              <p:cNvSpPr/>
              <p:nvPr/>
            </p:nvSpPr>
            <p:spPr>
              <a:xfrm>
                <a:off x="70823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5" name="Rectangle 304"/>
              <p:cNvSpPr/>
              <p:nvPr/>
            </p:nvSpPr>
            <p:spPr>
              <a:xfrm>
                <a:off x="73935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6" name="Rectangle 305"/>
              <p:cNvSpPr/>
              <p:nvPr/>
            </p:nvSpPr>
            <p:spPr>
              <a:xfrm>
                <a:off x="77046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7" name="Rectangle 306"/>
              <p:cNvSpPr/>
              <p:nvPr/>
            </p:nvSpPr>
            <p:spPr>
              <a:xfrm>
                <a:off x="3810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8" name="Rectangle 307"/>
              <p:cNvSpPr/>
              <p:nvPr/>
            </p:nvSpPr>
            <p:spPr>
              <a:xfrm>
                <a:off x="6921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09" name="Rectangle 308"/>
              <p:cNvSpPr/>
              <p:nvPr/>
            </p:nvSpPr>
            <p:spPr>
              <a:xfrm>
                <a:off x="10033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0" name="Rectangle 309"/>
              <p:cNvSpPr/>
              <p:nvPr/>
            </p:nvSpPr>
            <p:spPr>
              <a:xfrm>
                <a:off x="13144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1" name="Rectangle 310"/>
              <p:cNvSpPr/>
              <p:nvPr/>
            </p:nvSpPr>
            <p:spPr>
              <a:xfrm>
                <a:off x="16256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2" name="Rectangle 311"/>
              <p:cNvSpPr/>
              <p:nvPr/>
            </p:nvSpPr>
            <p:spPr>
              <a:xfrm>
                <a:off x="19367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3" name="Rectangle 312"/>
              <p:cNvSpPr/>
              <p:nvPr/>
            </p:nvSpPr>
            <p:spPr>
              <a:xfrm>
                <a:off x="22479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4" name="Rectangle 313"/>
              <p:cNvSpPr/>
              <p:nvPr/>
            </p:nvSpPr>
            <p:spPr>
              <a:xfrm>
                <a:off x="25590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5" name="Rectangle 314"/>
              <p:cNvSpPr/>
              <p:nvPr/>
            </p:nvSpPr>
            <p:spPr>
              <a:xfrm>
                <a:off x="28702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6" name="Rectangle 315"/>
              <p:cNvSpPr/>
              <p:nvPr/>
            </p:nvSpPr>
            <p:spPr>
              <a:xfrm>
                <a:off x="31813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7" name="Rectangle 316"/>
              <p:cNvSpPr/>
              <p:nvPr/>
            </p:nvSpPr>
            <p:spPr>
              <a:xfrm>
                <a:off x="34925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8" name="Rectangle 317"/>
              <p:cNvSpPr/>
              <p:nvPr/>
            </p:nvSpPr>
            <p:spPr>
              <a:xfrm>
                <a:off x="38036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19" name="Rectangle 318"/>
              <p:cNvSpPr/>
              <p:nvPr/>
            </p:nvSpPr>
            <p:spPr>
              <a:xfrm>
                <a:off x="41148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0" name="Rectangle 319"/>
              <p:cNvSpPr/>
              <p:nvPr/>
            </p:nvSpPr>
            <p:spPr>
              <a:xfrm>
                <a:off x="44259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1" name="Rectangle 320"/>
              <p:cNvSpPr/>
              <p:nvPr/>
            </p:nvSpPr>
            <p:spPr>
              <a:xfrm>
                <a:off x="47371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2" name="Rectangle 321"/>
              <p:cNvSpPr/>
              <p:nvPr/>
            </p:nvSpPr>
            <p:spPr>
              <a:xfrm>
                <a:off x="50482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3" name="Rectangle 322"/>
              <p:cNvSpPr/>
              <p:nvPr/>
            </p:nvSpPr>
            <p:spPr>
              <a:xfrm>
                <a:off x="53594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4" name="Rectangle 323"/>
              <p:cNvSpPr/>
              <p:nvPr/>
            </p:nvSpPr>
            <p:spPr>
              <a:xfrm>
                <a:off x="56705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5" name="Rectangle 324"/>
              <p:cNvSpPr/>
              <p:nvPr/>
            </p:nvSpPr>
            <p:spPr>
              <a:xfrm>
                <a:off x="59817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6" name="Rectangle 325"/>
              <p:cNvSpPr/>
              <p:nvPr/>
            </p:nvSpPr>
            <p:spPr>
              <a:xfrm>
                <a:off x="62928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7" name="Rectangle 326"/>
              <p:cNvSpPr/>
              <p:nvPr/>
            </p:nvSpPr>
            <p:spPr>
              <a:xfrm>
                <a:off x="66040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8" name="Rectangle 327"/>
              <p:cNvSpPr/>
              <p:nvPr/>
            </p:nvSpPr>
            <p:spPr>
              <a:xfrm>
                <a:off x="69151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29" name="Rectangle 328"/>
              <p:cNvSpPr/>
              <p:nvPr/>
            </p:nvSpPr>
            <p:spPr>
              <a:xfrm>
                <a:off x="72263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0" name="Rectangle 329"/>
              <p:cNvSpPr/>
              <p:nvPr/>
            </p:nvSpPr>
            <p:spPr>
              <a:xfrm>
                <a:off x="75374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2" name="Rectangle 331"/>
              <p:cNvSpPr/>
              <p:nvPr/>
            </p:nvSpPr>
            <p:spPr>
              <a:xfrm>
                <a:off x="8017932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3" name="Rectangle 332"/>
              <p:cNvSpPr/>
              <p:nvPr/>
            </p:nvSpPr>
            <p:spPr>
              <a:xfrm>
                <a:off x="8329082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7" name="Rectangle 336"/>
              <p:cNvSpPr/>
              <p:nvPr/>
            </p:nvSpPr>
            <p:spPr>
              <a:xfrm>
                <a:off x="785071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8" name="Rectangle 337"/>
              <p:cNvSpPr/>
              <p:nvPr/>
            </p:nvSpPr>
            <p:spPr>
              <a:xfrm>
                <a:off x="816186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39" name="Rectangle 338"/>
              <p:cNvSpPr/>
              <p:nvPr/>
            </p:nvSpPr>
            <p:spPr>
              <a:xfrm>
                <a:off x="847301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342" name="Group 341"/>
            <p:cNvGrpSpPr/>
            <p:nvPr/>
          </p:nvGrpSpPr>
          <p:grpSpPr>
            <a:xfrm flipV="1">
              <a:off x="1426464" y="3871913"/>
              <a:ext cx="6283151" cy="228600"/>
              <a:chOff x="381000" y="1295400"/>
              <a:chExt cx="8396815" cy="304800"/>
            </a:xfrm>
            <a:solidFill>
              <a:schemeClr val="bg1">
                <a:lumMod val="85000"/>
              </a:schemeClr>
            </a:solidFill>
          </p:grpSpPr>
          <p:sp>
            <p:nvSpPr>
              <p:cNvPr id="343" name="Rectangle 342"/>
              <p:cNvSpPr/>
              <p:nvPr/>
            </p:nvSpPr>
            <p:spPr>
              <a:xfrm>
                <a:off x="5482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4" name="Rectangle 343"/>
              <p:cNvSpPr/>
              <p:nvPr/>
            </p:nvSpPr>
            <p:spPr>
              <a:xfrm>
                <a:off x="8593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5" name="Rectangle 344"/>
              <p:cNvSpPr/>
              <p:nvPr/>
            </p:nvSpPr>
            <p:spPr>
              <a:xfrm>
                <a:off x="11705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6" name="Rectangle 345"/>
              <p:cNvSpPr/>
              <p:nvPr/>
            </p:nvSpPr>
            <p:spPr>
              <a:xfrm>
                <a:off x="14816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7" name="Rectangle 346"/>
              <p:cNvSpPr/>
              <p:nvPr/>
            </p:nvSpPr>
            <p:spPr>
              <a:xfrm>
                <a:off x="17928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8" name="Rectangle 347"/>
              <p:cNvSpPr/>
              <p:nvPr/>
            </p:nvSpPr>
            <p:spPr>
              <a:xfrm>
                <a:off x="21039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49" name="Rectangle 348"/>
              <p:cNvSpPr/>
              <p:nvPr/>
            </p:nvSpPr>
            <p:spPr>
              <a:xfrm>
                <a:off x="24151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0" name="Rectangle 349"/>
              <p:cNvSpPr/>
              <p:nvPr/>
            </p:nvSpPr>
            <p:spPr>
              <a:xfrm>
                <a:off x="27262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1" name="Rectangle 350"/>
              <p:cNvSpPr/>
              <p:nvPr/>
            </p:nvSpPr>
            <p:spPr>
              <a:xfrm>
                <a:off x="30374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2" name="Rectangle 351"/>
              <p:cNvSpPr/>
              <p:nvPr/>
            </p:nvSpPr>
            <p:spPr>
              <a:xfrm>
                <a:off x="33485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3" name="Rectangle 352"/>
              <p:cNvSpPr/>
              <p:nvPr/>
            </p:nvSpPr>
            <p:spPr>
              <a:xfrm>
                <a:off x="36597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4" name="Rectangle 353"/>
              <p:cNvSpPr/>
              <p:nvPr/>
            </p:nvSpPr>
            <p:spPr>
              <a:xfrm>
                <a:off x="39708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5" name="Rectangle 354"/>
              <p:cNvSpPr/>
              <p:nvPr/>
            </p:nvSpPr>
            <p:spPr>
              <a:xfrm>
                <a:off x="42820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6" name="Rectangle 355"/>
              <p:cNvSpPr/>
              <p:nvPr/>
            </p:nvSpPr>
            <p:spPr>
              <a:xfrm>
                <a:off x="45931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7" name="Rectangle 356"/>
              <p:cNvSpPr/>
              <p:nvPr/>
            </p:nvSpPr>
            <p:spPr>
              <a:xfrm>
                <a:off x="49043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8" name="Rectangle 357"/>
              <p:cNvSpPr/>
              <p:nvPr/>
            </p:nvSpPr>
            <p:spPr>
              <a:xfrm>
                <a:off x="52154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59" name="Rectangle 358"/>
              <p:cNvSpPr/>
              <p:nvPr/>
            </p:nvSpPr>
            <p:spPr>
              <a:xfrm>
                <a:off x="55266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0" name="Rectangle 359"/>
              <p:cNvSpPr/>
              <p:nvPr/>
            </p:nvSpPr>
            <p:spPr>
              <a:xfrm>
                <a:off x="58377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1489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2" name="Rectangle 361"/>
              <p:cNvSpPr/>
              <p:nvPr/>
            </p:nvSpPr>
            <p:spPr>
              <a:xfrm>
                <a:off x="64600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3" name="Rectangle 362"/>
              <p:cNvSpPr/>
              <p:nvPr/>
            </p:nvSpPr>
            <p:spPr>
              <a:xfrm>
                <a:off x="67712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4" name="Rectangle 363"/>
              <p:cNvSpPr/>
              <p:nvPr/>
            </p:nvSpPr>
            <p:spPr>
              <a:xfrm>
                <a:off x="70823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5" name="Rectangle 364"/>
              <p:cNvSpPr/>
              <p:nvPr/>
            </p:nvSpPr>
            <p:spPr>
              <a:xfrm>
                <a:off x="739351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6" name="Rectangle 365"/>
              <p:cNvSpPr/>
              <p:nvPr/>
            </p:nvSpPr>
            <p:spPr>
              <a:xfrm>
                <a:off x="7704667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7" name="Rectangle 366"/>
              <p:cNvSpPr/>
              <p:nvPr/>
            </p:nvSpPr>
            <p:spPr>
              <a:xfrm>
                <a:off x="3810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8" name="Rectangle 367"/>
              <p:cNvSpPr/>
              <p:nvPr/>
            </p:nvSpPr>
            <p:spPr>
              <a:xfrm>
                <a:off x="6921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69" name="Rectangle 368"/>
              <p:cNvSpPr/>
              <p:nvPr/>
            </p:nvSpPr>
            <p:spPr>
              <a:xfrm>
                <a:off x="10033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0" name="Rectangle 369"/>
              <p:cNvSpPr/>
              <p:nvPr/>
            </p:nvSpPr>
            <p:spPr>
              <a:xfrm>
                <a:off x="13144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1" name="Rectangle 370"/>
              <p:cNvSpPr/>
              <p:nvPr/>
            </p:nvSpPr>
            <p:spPr>
              <a:xfrm>
                <a:off x="16256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2" name="Rectangle 371"/>
              <p:cNvSpPr/>
              <p:nvPr/>
            </p:nvSpPr>
            <p:spPr>
              <a:xfrm>
                <a:off x="19367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3" name="Rectangle 372"/>
              <p:cNvSpPr/>
              <p:nvPr/>
            </p:nvSpPr>
            <p:spPr>
              <a:xfrm>
                <a:off x="22479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4" name="Rectangle 373"/>
              <p:cNvSpPr/>
              <p:nvPr/>
            </p:nvSpPr>
            <p:spPr>
              <a:xfrm>
                <a:off x="25590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5" name="Rectangle 374"/>
              <p:cNvSpPr/>
              <p:nvPr/>
            </p:nvSpPr>
            <p:spPr>
              <a:xfrm>
                <a:off x="28702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6" name="Rectangle 375"/>
              <p:cNvSpPr/>
              <p:nvPr/>
            </p:nvSpPr>
            <p:spPr>
              <a:xfrm>
                <a:off x="31813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34925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8" name="Rectangle 377"/>
              <p:cNvSpPr/>
              <p:nvPr/>
            </p:nvSpPr>
            <p:spPr>
              <a:xfrm>
                <a:off x="38036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79" name="Rectangle 378"/>
              <p:cNvSpPr/>
              <p:nvPr/>
            </p:nvSpPr>
            <p:spPr>
              <a:xfrm>
                <a:off x="41148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0" name="Rectangle 379"/>
              <p:cNvSpPr/>
              <p:nvPr/>
            </p:nvSpPr>
            <p:spPr>
              <a:xfrm>
                <a:off x="44259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1" name="Rectangle 380"/>
              <p:cNvSpPr/>
              <p:nvPr/>
            </p:nvSpPr>
            <p:spPr>
              <a:xfrm>
                <a:off x="47371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2" name="Rectangle 381"/>
              <p:cNvSpPr/>
              <p:nvPr/>
            </p:nvSpPr>
            <p:spPr>
              <a:xfrm>
                <a:off x="50482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3" name="Rectangle 382"/>
              <p:cNvSpPr/>
              <p:nvPr/>
            </p:nvSpPr>
            <p:spPr>
              <a:xfrm>
                <a:off x="53594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4" name="Rectangle 383"/>
              <p:cNvSpPr/>
              <p:nvPr/>
            </p:nvSpPr>
            <p:spPr>
              <a:xfrm>
                <a:off x="56705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5" name="Rectangle 384"/>
              <p:cNvSpPr/>
              <p:nvPr/>
            </p:nvSpPr>
            <p:spPr>
              <a:xfrm>
                <a:off x="59817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6" name="Rectangle 385"/>
              <p:cNvSpPr/>
              <p:nvPr/>
            </p:nvSpPr>
            <p:spPr>
              <a:xfrm>
                <a:off x="62928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7" name="Rectangle 386"/>
              <p:cNvSpPr/>
              <p:nvPr/>
            </p:nvSpPr>
            <p:spPr>
              <a:xfrm>
                <a:off x="66040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8" name="Rectangle 387"/>
              <p:cNvSpPr/>
              <p:nvPr/>
            </p:nvSpPr>
            <p:spPr>
              <a:xfrm>
                <a:off x="69151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89" name="Rectangle 388"/>
              <p:cNvSpPr/>
              <p:nvPr/>
            </p:nvSpPr>
            <p:spPr>
              <a:xfrm>
                <a:off x="722630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0" name="Rectangle 389"/>
              <p:cNvSpPr/>
              <p:nvPr/>
            </p:nvSpPr>
            <p:spPr>
              <a:xfrm>
                <a:off x="7537450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1" name="Rectangle 390"/>
              <p:cNvSpPr/>
              <p:nvPr/>
            </p:nvSpPr>
            <p:spPr>
              <a:xfrm>
                <a:off x="8017932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2" name="Rectangle 391"/>
              <p:cNvSpPr/>
              <p:nvPr/>
            </p:nvSpPr>
            <p:spPr>
              <a:xfrm>
                <a:off x="8329082" y="1447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3" name="Rectangle 392"/>
              <p:cNvSpPr/>
              <p:nvPr/>
            </p:nvSpPr>
            <p:spPr>
              <a:xfrm>
                <a:off x="785071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4" name="Rectangle 393"/>
              <p:cNvSpPr/>
              <p:nvPr/>
            </p:nvSpPr>
            <p:spPr>
              <a:xfrm>
                <a:off x="816186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5" name="Rectangle 394"/>
              <p:cNvSpPr/>
              <p:nvPr/>
            </p:nvSpPr>
            <p:spPr>
              <a:xfrm>
                <a:off x="8473015" y="1295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grpSp>
          <p:nvGrpSpPr>
            <p:cNvPr id="396" name="Group 395"/>
            <p:cNvGrpSpPr/>
            <p:nvPr/>
          </p:nvGrpSpPr>
          <p:grpSpPr>
            <a:xfrm>
              <a:off x="1428047" y="1190625"/>
              <a:ext cx="114038" cy="2795588"/>
              <a:chOff x="8991600" y="1524000"/>
              <a:chExt cx="152400" cy="3727450"/>
            </a:xfrm>
            <a:solidFill>
              <a:srgbClr val="D9D9D9"/>
            </a:solidFill>
          </p:grpSpPr>
          <p:sp>
            <p:nvSpPr>
              <p:cNvPr id="397" name="Rectangle 396"/>
              <p:cNvSpPr/>
              <p:nvPr/>
            </p:nvSpPr>
            <p:spPr>
              <a:xfrm rot="16200000">
                <a:off x="8915400" y="50228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8" name="Rectangle 397"/>
              <p:cNvSpPr/>
              <p:nvPr/>
            </p:nvSpPr>
            <p:spPr>
              <a:xfrm rot="16200000">
                <a:off x="8915400" y="47117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399" name="Rectangle 398"/>
              <p:cNvSpPr/>
              <p:nvPr/>
            </p:nvSpPr>
            <p:spPr>
              <a:xfrm rot="16200000">
                <a:off x="8915400" y="44005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0" name="Rectangle 399"/>
              <p:cNvSpPr/>
              <p:nvPr/>
            </p:nvSpPr>
            <p:spPr>
              <a:xfrm rot="16200000">
                <a:off x="8915400" y="40894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1" name="Rectangle 400"/>
              <p:cNvSpPr/>
              <p:nvPr/>
            </p:nvSpPr>
            <p:spPr>
              <a:xfrm rot="16200000">
                <a:off x="8915400" y="37782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2" name="Rectangle 401"/>
              <p:cNvSpPr/>
              <p:nvPr/>
            </p:nvSpPr>
            <p:spPr>
              <a:xfrm rot="16200000">
                <a:off x="8915400" y="34671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3" name="Rectangle 402"/>
              <p:cNvSpPr/>
              <p:nvPr/>
            </p:nvSpPr>
            <p:spPr>
              <a:xfrm rot="16200000">
                <a:off x="8915400" y="31559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4" name="Rectangle 403"/>
              <p:cNvSpPr/>
              <p:nvPr/>
            </p:nvSpPr>
            <p:spPr>
              <a:xfrm rot="16200000">
                <a:off x="8915400" y="28448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5" name="Rectangle 404"/>
              <p:cNvSpPr/>
              <p:nvPr/>
            </p:nvSpPr>
            <p:spPr>
              <a:xfrm rot="16200000">
                <a:off x="8915400" y="25336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6" name="Rectangle 405"/>
              <p:cNvSpPr/>
              <p:nvPr/>
            </p:nvSpPr>
            <p:spPr>
              <a:xfrm rot="16200000">
                <a:off x="8915400" y="22225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7" name="Rectangle 406"/>
              <p:cNvSpPr/>
              <p:nvPr/>
            </p:nvSpPr>
            <p:spPr>
              <a:xfrm rot="16200000">
                <a:off x="8915400" y="191135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  <p:sp>
            <p:nvSpPr>
              <p:cNvPr id="408" name="Rectangle 407"/>
              <p:cNvSpPr/>
              <p:nvPr/>
            </p:nvSpPr>
            <p:spPr>
              <a:xfrm rot="16200000">
                <a:off x="8915400" y="1600200"/>
                <a:ext cx="304800" cy="15240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dirty="0" err="1" smtClean="0"/>
              </a:p>
            </p:txBody>
          </p:sp>
        </p:grpSp>
        <p:pic>
          <p:nvPicPr>
            <p:cNvPr id="14" name="Picture 13" descr="borland.jpg"/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834" b="22222"/>
            <a:stretch/>
          </p:blipFill>
          <p:spPr>
            <a:xfrm>
              <a:off x="6429861" y="3316288"/>
              <a:ext cx="912300" cy="390525"/>
            </a:xfrm>
            <a:prstGeom prst="rect">
              <a:avLst/>
            </a:prstGeom>
          </p:spPr>
        </p:pic>
        <p:pic>
          <p:nvPicPr>
            <p:cNvPr id="543" name="Picture 542" descr="connectAll.png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4233" y="3821113"/>
              <a:ext cx="1653545" cy="744877"/>
            </a:xfrm>
            <a:prstGeom prst="rect">
              <a:avLst/>
            </a:prstGeom>
          </p:spPr>
        </p:pic>
        <p:sp>
          <p:nvSpPr>
            <p:cNvPr id="544" name="TextBox 543"/>
            <p:cNvSpPr txBox="1"/>
            <p:nvPr/>
          </p:nvSpPr>
          <p:spPr>
            <a:xfrm>
              <a:off x="5189703" y="4106863"/>
              <a:ext cx="266986" cy="2333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dirty="0" smtClean="0">
                  <a:solidFill>
                    <a:schemeClr val="bg1"/>
                  </a:solidFill>
                </a:rPr>
                <a:t>TM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0438053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01600" y="1685925"/>
            <a:ext cx="6629400" cy="1371600"/>
            <a:chOff x="0" y="2247900"/>
            <a:chExt cx="6934200" cy="1828800"/>
          </a:xfrm>
        </p:grpSpPr>
        <p:sp>
          <p:nvSpPr>
            <p:cNvPr id="33" name="Right Triangle 32"/>
            <p:cNvSpPr/>
            <p:nvPr/>
          </p:nvSpPr>
          <p:spPr>
            <a:xfrm flipV="1">
              <a:off x="0" y="3162300"/>
              <a:ext cx="6934200" cy="914400"/>
            </a:xfrm>
            <a:prstGeom prst="rtTriangle">
              <a:avLst/>
            </a:prstGeom>
            <a:gradFill flip="none" rotWithShape="1">
              <a:gsLst>
                <a:gs pos="0">
                  <a:schemeClr val="accent1"/>
                </a:gs>
                <a:gs pos="95000">
                  <a:srgbClr val="FFFFFF">
                    <a:alpha val="44000"/>
                  </a:srgbClr>
                </a:gs>
              </a:gsLst>
              <a:lin ang="10800000" scaled="0"/>
              <a:tileRect/>
            </a:gradFill>
            <a:ln w="19050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dirty="0" err="1" smtClean="0"/>
            </a:p>
          </p:txBody>
        </p:sp>
        <p:sp>
          <p:nvSpPr>
            <p:cNvPr id="3" name="Right Triangle 2"/>
            <p:cNvSpPr/>
            <p:nvPr/>
          </p:nvSpPr>
          <p:spPr>
            <a:xfrm>
              <a:off x="0" y="2247900"/>
              <a:ext cx="6934200" cy="914400"/>
            </a:xfrm>
            <a:prstGeom prst="rtTriangle">
              <a:avLst/>
            </a:prstGeom>
            <a:gradFill flip="none" rotWithShape="1">
              <a:gsLst>
                <a:gs pos="0">
                  <a:schemeClr val="accent1"/>
                </a:gs>
                <a:gs pos="95000">
                  <a:srgbClr val="FFFFFF">
                    <a:alpha val="44000"/>
                  </a:srgbClr>
                </a:gs>
              </a:gsLst>
              <a:lin ang="10800000" scaled="0"/>
              <a:tileRect/>
            </a:gradFill>
            <a:ln w="19050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dirty="0" err="1" smtClean="0"/>
            </a:p>
          </p:txBody>
        </p:sp>
      </p:grpSp>
      <p:sp>
        <p:nvSpPr>
          <p:cNvPr id="546820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Go2Group: ConnectALL</a:t>
            </a:r>
            <a:endParaRPr lang="en-US"/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3555990" y="3333750"/>
            <a:ext cx="2463810" cy="98825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55600">
            <a:solidFill>
              <a:schemeClr val="accent1">
                <a:lumMod val="50000"/>
              </a:schemeClr>
            </a:solidFill>
            <a:miter lim="800000"/>
            <a:headEnd/>
            <a:tailEnd/>
          </a:ln>
        </p:spPr>
        <p:txBody>
          <a:bodyPr wrap="none" lIns="64291" tIns="32146" rIns="64291" bIns="32146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marL="169863" indent="-169863" eaLnBrk="1" hangingPunct="1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Federation</a:t>
            </a:r>
          </a:p>
          <a:p>
            <a:pPr marL="169863" indent="-169863" eaLnBrk="1" hangingPunct="1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Collaboration</a:t>
            </a:r>
          </a:p>
          <a:p>
            <a:pPr marL="169863" indent="-169863" eaLnBrk="1" hangingPunct="1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Overall Process View</a:t>
            </a:r>
          </a:p>
        </p:txBody>
      </p:sp>
      <p:pic>
        <p:nvPicPr>
          <p:cNvPr id="29" name="Picture 28" descr="connectAll.pn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999" y="1898142"/>
            <a:ext cx="2153283" cy="97840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1804901"/>
            <a:ext cx="2283372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Many Systems</a:t>
            </a:r>
          </a:p>
          <a:p>
            <a:pPr>
              <a:lnSpc>
                <a:spcPct val="90000"/>
              </a:lnSpc>
            </a:pPr>
            <a:r>
              <a:rPr lang="en-US" sz="2400" dirty="0" smtClean="0"/>
              <a:t>Many Processes</a:t>
            </a:r>
          </a:p>
          <a:p>
            <a:pPr>
              <a:lnSpc>
                <a:spcPct val="90000"/>
              </a:lnSpc>
            </a:pPr>
            <a:r>
              <a:rPr lang="en-US" sz="2400" dirty="0" smtClean="0"/>
              <a:t>Many Problems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36255" y="2106010"/>
            <a:ext cx="2085577" cy="487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b="1" dirty="0" smtClean="0"/>
              <a:t>One</a:t>
            </a:r>
            <a:r>
              <a:rPr lang="en-US" sz="2800" dirty="0" smtClean="0"/>
              <a:t> Solution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| Go2Group.com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ACE057-E4C6-4791-8941-0A7AD2CA89F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4256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Go2Group Template">
  <a:themeElements>
    <a:clrScheme name="Maxim Integrated">
      <a:dk1>
        <a:srgbClr val="6C6F70"/>
      </a:dk1>
      <a:lt1>
        <a:sysClr val="window" lastClr="FFFFFF"/>
      </a:lt1>
      <a:dk2>
        <a:srgbClr val="000000"/>
      </a:dk2>
      <a:lt2>
        <a:srgbClr val="DDDDDD"/>
      </a:lt2>
      <a:accent1>
        <a:srgbClr val="00B2A9"/>
      </a:accent1>
      <a:accent2>
        <a:srgbClr val="FFC220"/>
      </a:accent2>
      <a:accent3>
        <a:srgbClr val="ADADAD"/>
      </a:accent3>
      <a:accent4>
        <a:srgbClr val="9E65BB"/>
      </a:accent4>
      <a:accent5>
        <a:srgbClr val="9EC3DE"/>
      </a:accent5>
      <a:accent6>
        <a:srgbClr val="F15C22"/>
      </a:accent6>
      <a:hlink>
        <a:srgbClr val="9E65BB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>
          <a:solidFill>
            <a:schemeClr val="accent1"/>
          </a:solidFill>
          <a:miter lim="800000"/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Title with content">
  <a:themeElements>
    <a:clrScheme name="Custom 218">
      <a:dk1>
        <a:sysClr val="windowText" lastClr="000000"/>
      </a:dk1>
      <a:lt1>
        <a:sysClr val="window" lastClr="FFFFFF"/>
      </a:lt1>
      <a:dk2>
        <a:srgbClr val="0096D6"/>
      </a:dk2>
      <a:lt2>
        <a:srgbClr val="E5E8E8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008B2B"/>
      </a:accent6>
      <a:hlink>
        <a:srgbClr val="0096D6"/>
      </a:hlink>
      <a:folHlink>
        <a:srgbClr val="0096D6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Title with content">
  <a:themeElements>
    <a:clrScheme name="Custom 218">
      <a:dk1>
        <a:sysClr val="windowText" lastClr="000000"/>
      </a:dk1>
      <a:lt1>
        <a:sysClr val="window" lastClr="FFFFFF"/>
      </a:lt1>
      <a:dk2>
        <a:srgbClr val="0096D6"/>
      </a:dk2>
      <a:lt2>
        <a:srgbClr val="E5E8E8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008B2B"/>
      </a:accent6>
      <a:hlink>
        <a:srgbClr val="0096D6"/>
      </a:hlink>
      <a:folHlink>
        <a:srgbClr val="0096D6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Maxim Integrated">
      <a:dk1>
        <a:srgbClr val="6C6F70"/>
      </a:dk1>
      <a:lt1>
        <a:sysClr val="window" lastClr="FFFFFF"/>
      </a:lt1>
      <a:dk2>
        <a:srgbClr val="000000"/>
      </a:dk2>
      <a:lt2>
        <a:srgbClr val="DDDDDD"/>
      </a:lt2>
      <a:accent1>
        <a:srgbClr val="00B2A9"/>
      </a:accent1>
      <a:accent2>
        <a:srgbClr val="FFC220"/>
      </a:accent2>
      <a:accent3>
        <a:srgbClr val="ADADAD"/>
      </a:accent3>
      <a:accent4>
        <a:srgbClr val="9E65BB"/>
      </a:accent4>
      <a:accent5>
        <a:srgbClr val="9EC3DE"/>
      </a:accent5>
      <a:accent6>
        <a:srgbClr val="F15C22"/>
      </a:accent6>
      <a:hlink>
        <a:srgbClr val="9E65BB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Maxim Integrated">
      <a:dk1>
        <a:srgbClr val="6C6F70"/>
      </a:dk1>
      <a:lt1>
        <a:sysClr val="window" lastClr="FFFFFF"/>
      </a:lt1>
      <a:dk2>
        <a:srgbClr val="000000"/>
      </a:dk2>
      <a:lt2>
        <a:srgbClr val="DDDDDD"/>
      </a:lt2>
      <a:accent1>
        <a:srgbClr val="00B2A9"/>
      </a:accent1>
      <a:accent2>
        <a:srgbClr val="FFC220"/>
      </a:accent2>
      <a:accent3>
        <a:srgbClr val="ADADAD"/>
      </a:accent3>
      <a:accent4>
        <a:srgbClr val="9E65BB"/>
      </a:accent4>
      <a:accent5>
        <a:srgbClr val="9EC3DE"/>
      </a:accent5>
      <a:accent6>
        <a:srgbClr val="F15C22"/>
      </a:accent6>
      <a:hlink>
        <a:srgbClr val="9E65BB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C6F02FEB802349A32AFAD19C3A34E3" ma:contentTypeVersion="0" ma:contentTypeDescription="Create a new document." ma:contentTypeScope="" ma:versionID="9b8e0c63e7645928fd49bbe3a9d90e2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6E188C-F511-4470-9D58-53629B885170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purl.org/dc/terms/"/>
    <ds:schemaRef ds:uri="http://www.w3.org/XML/1998/namespace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C6E904C-DD62-4526-B7DC-CF2431AF41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CB2BB7-E15E-4822-97C6-373A4701CA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Go2Group Template.potx</Template>
  <TotalTime>0</TotalTime>
  <Words>821</Words>
  <Application>Microsoft Office PowerPoint</Application>
  <PresentationFormat>On-screen Show (16:9)</PresentationFormat>
  <Paragraphs>157</Paragraphs>
  <Slides>19</Slides>
  <Notes>13</Notes>
  <HiddenSlides>0</HiddenSlides>
  <MMClips>0</MMClips>
  <ScaleCrop>false</ScaleCrop>
  <HeadingPairs>
    <vt:vector size="6" baseType="variant"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  <vt:variant>
        <vt:lpstr>Custom Shows</vt:lpstr>
      </vt:variant>
      <vt:variant>
        <vt:i4>1</vt:i4>
      </vt:variant>
    </vt:vector>
  </HeadingPairs>
  <TitlesOfParts>
    <vt:vector size="23" baseType="lpstr">
      <vt:lpstr>Go2Group Template</vt:lpstr>
      <vt:lpstr>Title with content</vt:lpstr>
      <vt:lpstr>1_Title with content</vt:lpstr>
      <vt:lpstr>PowerPoint Presentation</vt:lpstr>
      <vt:lpstr>Aligning ALM Tools and Bringing Excellence to ALM Ecosystems </vt:lpstr>
      <vt:lpstr>About Go2Group</vt:lpstr>
      <vt:lpstr>Expert in ALM</vt:lpstr>
      <vt:lpstr>Experienced in ALM</vt:lpstr>
      <vt:lpstr>The Problem</vt:lpstr>
      <vt:lpstr>The Problem: Siloed Data</vt:lpstr>
      <vt:lpstr>ConnectALL Tears Down Walls</vt:lpstr>
      <vt:lpstr>Go2Group: ConnectALL</vt:lpstr>
      <vt:lpstr>ConnectALL</vt:lpstr>
      <vt:lpstr>PowerPoint Presentation</vt:lpstr>
      <vt:lpstr>Reporting Options</vt:lpstr>
      <vt:lpstr>Connectors</vt:lpstr>
      <vt:lpstr>Your ALM Process</vt:lpstr>
      <vt:lpstr>ALM Process Between QC to QC</vt:lpstr>
      <vt:lpstr>Simple ALM Process</vt:lpstr>
      <vt:lpstr>Complexity</vt:lpstr>
      <vt:lpstr>Questions? </vt:lpstr>
      <vt:lpstr>Thank you</vt:lpstr>
      <vt:lpstr>Custom Show 1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ConnectALL</dc:title>
  <dc:subject>ConnectALL for ALM Integration</dc:subject>
  <dc:creator/>
  <cp:lastModifiedBy/>
  <cp:revision>1</cp:revision>
  <dcterms:created xsi:type="dcterms:W3CDTF">2013-04-29T20:14:20Z</dcterms:created>
  <dcterms:modified xsi:type="dcterms:W3CDTF">2014-06-09T17:19:54Z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0x0101007FC6F02FEB802349A32AFAD19C3A34E3</vt:lpwstr>
  </property>
</Properties>
</file>

<file path=docProps/thumbnail.jpeg>
</file>